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g2L/P4gobBdtR0ndNPF/6laEap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customschemas.google.com/relationships/presentationmetadata" Target="metadata"/><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2"/>
          <p:cNvSpPr/>
          <p:nvPr>
            <p:ph idx="2" type="pic"/>
          </p:nvPr>
        </p:nvSpPr>
        <p:spPr>
          <a:xfrm>
            <a:off x="5183188" y="987425"/>
            <a:ext cx="6172200" cy="4873625"/>
          </a:xfrm>
          <a:prstGeom prst="rect">
            <a:avLst/>
          </a:prstGeom>
          <a:noFill/>
          <a:ln>
            <a:noFill/>
          </a:ln>
        </p:spPr>
      </p:sp>
      <p:sp>
        <p:nvSpPr>
          <p:cNvPr id="64" name="Google Shape;64;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3573474" y="304000"/>
            <a:ext cx="3562200" cy="4779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222222"/>
              </a:buClr>
              <a:buSzPts val="3200"/>
              <a:buFont typeface="Arial"/>
              <a:buNone/>
            </a:pPr>
            <a:r>
              <a:rPr b="1" i="0" lang="en-US" sz="3200">
                <a:solidFill>
                  <a:srgbClr val="222222"/>
                </a:solidFill>
                <a:latin typeface="Arial"/>
                <a:ea typeface="Arial"/>
                <a:cs typeface="Arial"/>
                <a:sym typeface="Arial"/>
              </a:rPr>
              <a:t>Feb. 21, 1940</a:t>
            </a:r>
            <a:endParaRPr sz="3200"/>
          </a:p>
        </p:txBody>
      </p:sp>
      <p:sp>
        <p:nvSpPr>
          <p:cNvPr id="85" name="Google Shape;85;p1"/>
          <p:cNvSpPr txBox="1"/>
          <p:nvPr>
            <p:ph idx="1" type="subTitle"/>
          </p:nvPr>
        </p:nvSpPr>
        <p:spPr>
          <a:xfrm>
            <a:off x="1848050" y="5650239"/>
            <a:ext cx="8637069" cy="42591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222222"/>
              </a:buClr>
              <a:buSzPts val="2000"/>
              <a:buNone/>
            </a:pPr>
            <a:r>
              <a:rPr b="0" i="0" lang="en-US" sz="2000">
                <a:solidFill>
                  <a:srgbClr val="222222"/>
                </a:solidFill>
                <a:latin typeface="Calibri"/>
                <a:ea typeface="Calibri"/>
                <a:cs typeface="Calibri"/>
                <a:sym typeface="Calibri"/>
              </a:rPr>
              <a:t>John Lewis is born, the son of Black sharecroppers near Troy, Alabama. </a:t>
            </a:r>
            <a:endParaRPr sz="2000"/>
          </a:p>
        </p:txBody>
      </p:sp>
      <p:pic>
        <p:nvPicPr>
          <p:cNvPr descr="A person sitting outside a simple wooden house in 1940s Alabama." id="86" name="Google Shape;86;p1"/>
          <p:cNvPicPr preferRelativeResize="0"/>
          <p:nvPr/>
        </p:nvPicPr>
        <p:blipFill rotWithShape="1">
          <a:blip r:embed="rId3">
            <a:alphaModFix/>
          </a:blip>
          <a:srcRect b="0" l="0" r="0" t="0"/>
          <a:stretch/>
        </p:blipFill>
        <p:spPr>
          <a:xfrm>
            <a:off x="2728912" y="781843"/>
            <a:ext cx="6734175" cy="4714875"/>
          </a:xfrm>
          <a:prstGeom prst="rect">
            <a:avLst/>
          </a:prstGeom>
          <a:noFill/>
          <a:ln>
            <a:noFill/>
          </a:ln>
        </p:spPr>
      </p:pic>
      <p:sp>
        <p:nvSpPr>
          <p:cNvPr id="87" name="Google Shape;87;p1"/>
          <p:cNvSpPr/>
          <p:nvPr/>
        </p:nvSpPr>
        <p:spPr>
          <a:xfrm>
            <a:off x="506254" y="935355"/>
            <a:ext cx="2138362" cy="405726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1"/>
          <p:cNvSpPr txBox="1"/>
          <p:nvPr/>
        </p:nvSpPr>
        <p:spPr>
          <a:xfrm>
            <a:off x="670661" y="1394328"/>
            <a:ext cx="1809548" cy="31393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“We lived on 110 acres in Pike County, Alabama. My father bought it for $300. Cash. It was every penny my father had to his name, money earned by tenant farming” </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0"/>
          <p:cNvSpPr txBox="1"/>
          <p:nvPr>
            <p:ph type="ctrTitle"/>
          </p:nvPr>
        </p:nvSpPr>
        <p:spPr>
          <a:xfrm>
            <a:off x="4572001" y="304006"/>
            <a:ext cx="3895343" cy="47783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222222"/>
              </a:buClr>
              <a:buSzPts val="3200"/>
              <a:buFont typeface="Arial"/>
              <a:buNone/>
            </a:pPr>
            <a:r>
              <a:rPr b="1" lang="en-US" sz="3200">
                <a:solidFill>
                  <a:srgbClr val="222222"/>
                </a:solidFill>
                <a:latin typeface="Arial"/>
                <a:ea typeface="Arial"/>
                <a:cs typeface="Arial"/>
                <a:sym typeface="Arial"/>
              </a:rPr>
              <a:t>February 27, 1960</a:t>
            </a:r>
            <a:endParaRPr sz="3200"/>
          </a:p>
        </p:txBody>
      </p:sp>
      <p:sp>
        <p:nvSpPr>
          <p:cNvPr id="167" name="Google Shape;167;p10"/>
          <p:cNvSpPr txBox="1"/>
          <p:nvPr>
            <p:ph idx="1" type="subTitle"/>
          </p:nvPr>
        </p:nvSpPr>
        <p:spPr>
          <a:xfrm>
            <a:off x="1848050" y="5420540"/>
            <a:ext cx="8637069" cy="79738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0000"/>
              </a:buClr>
              <a:buSzPts val="1900"/>
              <a:buNone/>
            </a:pPr>
            <a:r>
              <a:rPr b="0" i="0" lang="en-US" sz="1900">
                <a:solidFill>
                  <a:srgbClr val="000000"/>
                </a:solidFill>
                <a:latin typeface="Calibri"/>
                <a:ea typeface="Calibri"/>
                <a:cs typeface="Calibri"/>
                <a:sym typeface="Calibri"/>
              </a:rPr>
              <a:t>John Lewis’ first arrest. They went to jail singing “We shall overcome...” During the civil rights struggle, Lewis was arrested approximately 40 times.</a:t>
            </a:r>
            <a:endParaRPr sz="1900"/>
          </a:p>
        </p:txBody>
      </p:sp>
      <p:sp>
        <p:nvSpPr>
          <p:cNvPr id="168" name="Google Shape;168;p10"/>
          <p:cNvSpPr/>
          <p:nvPr/>
        </p:nvSpPr>
        <p:spPr>
          <a:xfrm>
            <a:off x="586364" y="1045083"/>
            <a:ext cx="2998083" cy="405726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0"/>
          <p:cNvSpPr txBox="1"/>
          <p:nvPr/>
        </p:nvSpPr>
        <p:spPr>
          <a:xfrm>
            <a:off x="782867" y="1747527"/>
            <a:ext cx="2605076" cy="258532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a:solidFill>
                  <a:schemeClr val="dk1"/>
                </a:solidFill>
                <a:latin typeface="Calibri"/>
                <a:ea typeface="Calibri"/>
                <a:cs typeface="Calibri"/>
                <a:sym typeface="Calibri"/>
              </a:rPr>
              <a:t>“We wanted to change America – to make it something different, something better. There were so many of us to arrest that as they drove us off to jail, we filled every paddy wagon the police had in Nashville.” </a:t>
            </a:r>
            <a:endParaRPr sz="1800">
              <a:solidFill>
                <a:schemeClr val="dk1"/>
              </a:solidFill>
              <a:latin typeface="Calibri"/>
              <a:ea typeface="Calibri"/>
              <a:cs typeface="Calibri"/>
              <a:sym typeface="Calibri"/>
            </a:endParaRPr>
          </a:p>
        </p:txBody>
      </p:sp>
      <p:pic>
        <p:nvPicPr>
          <p:cNvPr descr="John Lewis, a young African American man, is carried by two white policemen. Passersby on the sidewalk look on." id="170" name="Google Shape;170;p10"/>
          <p:cNvPicPr preferRelativeResize="0"/>
          <p:nvPr/>
        </p:nvPicPr>
        <p:blipFill rotWithShape="1">
          <a:blip r:embed="rId3">
            <a:alphaModFix/>
          </a:blip>
          <a:srcRect b="0" l="0" r="0" t="0"/>
          <a:stretch/>
        </p:blipFill>
        <p:spPr>
          <a:xfrm>
            <a:off x="4000310" y="978027"/>
            <a:ext cx="5343525" cy="4124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1"/>
          <p:cNvSpPr txBox="1"/>
          <p:nvPr>
            <p:ph type="ctrTitle"/>
          </p:nvPr>
        </p:nvSpPr>
        <p:spPr>
          <a:xfrm>
            <a:off x="4572001" y="304006"/>
            <a:ext cx="3895343" cy="47783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222222"/>
              </a:buClr>
              <a:buSzPts val="3200"/>
              <a:buFont typeface="Arial"/>
              <a:buNone/>
            </a:pPr>
            <a:r>
              <a:rPr b="1" lang="en-US" sz="3200">
                <a:solidFill>
                  <a:srgbClr val="222222"/>
                </a:solidFill>
                <a:latin typeface="Arial"/>
                <a:ea typeface="Arial"/>
                <a:cs typeface="Arial"/>
                <a:sym typeface="Arial"/>
              </a:rPr>
              <a:t>1960</a:t>
            </a:r>
            <a:endParaRPr sz="3200"/>
          </a:p>
        </p:txBody>
      </p:sp>
      <p:sp>
        <p:nvSpPr>
          <p:cNvPr id="176" name="Google Shape;176;p11"/>
          <p:cNvSpPr txBox="1"/>
          <p:nvPr>
            <p:ph idx="1" type="subTitle"/>
          </p:nvPr>
        </p:nvSpPr>
        <p:spPr>
          <a:xfrm>
            <a:off x="1848050" y="5420540"/>
            <a:ext cx="8637069" cy="94368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0000"/>
              </a:buClr>
              <a:buSzPts val="1900"/>
              <a:buNone/>
            </a:pPr>
            <a:r>
              <a:rPr b="0" i="0" lang="en-US" sz="1900">
                <a:solidFill>
                  <a:srgbClr val="000000"/>
                </a:solidFill>
                <a:latin typeface="Calibri"/>
                <a:ea typeface="Calibri"/>
                <a:cs typeface="Calibri"/>
                <a:sym typeface="Calibri"/>
              </a:rPr>
              <a:t>A group of student activists including Stokely Carmichael, and John Lewis found the Student Nonviolent Coordinating Committee (SNCC) to support voter education and to protest segregation.</a:t>
            </a:r>
            <a:endParaRPr sz="1900"/>
          </a:p>
        </p:txBody>
      </p:sp>
      <p:sp>
        <p:nvSpPr>
          <p:cNvPr id="177" name="Google Shape;177;p11"/>
          <p:cNvSpPr/>
          <p:nvPr/>
        </p:nvSpPr>
        <p:spPr>
          <a:xfrm>
            <a:off x="586365" y="1045083"/>
            <a:ext cx="2138362" cy="405726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1"/>
          <p:cNvSpPr txBox="1"/>
          <p:nvPr/>
        </p:nvSpPr>
        <p:spPr>
          <a:xfrm>
            <a:off x="759916" y="1366896"/>
            <a:ext cx="1809548" cy="31393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a:solidFill>
                  <a:schemeClr val="dk1"/>
                </a:solidFill>
                <a:latin typeface="Calibri"/>
                <a:ea typeface="Calibri"/>
                <a:cs typeface="Calibri"/>
                <a:sym typeface="Calibri"/>
              </a:rPr>
              <a:t>“We must tap into our greatest resource. A people no longer the victims of racial evil who can act in a disciplined matter to implement the constitution.”   </a:t>
            </a:r>
            <a:endParaRPr sz="1800">
              <a:solidFill>
                <a:schemeClr val="dk1"/>
              </a:solidFill>
              <a:latin typeface="Calibri"/>
              <a:ea typeface="Calibri"/>
              <a:cs typeface="Calibri"/>
              <a:sym typeface="Calibri"/>
            </a:endParaRPr>
          </a:p>
        </p:txBody>
      </p:sp>
      <p:pic>
        <p:nvPicPr>
          <p:cNvPr descr="A group of young people singing." id="179" name="Google Shape;179;p11"/>
          <p:cNvPicPr preferRelativeResize="0"/>
          <p:nvPr/>
        </p:nvPicPr>
        <p:blipFill rotWithShape="1">
          <a:blip r:embed="rId3">
            <a:alphaModFix/>
          </a:blip>
          <a:srcRect b="0" l="0" r="0" t="0"/>
          <a:stretch/>
        </p:blipFill>
        <p:spPr>
          <a:xfrm>
            <a:off x="3967163" y="843896"/>
            <a:ext cx="5917501" cy="403766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2"/>
          <p:cNvSpPr txBox="1"/>
          <p:nvPr>
            <p:ph type="ctrTitle"/>
          </p:nvPr>
        </p:nvSpPr>
        <p:spPr>
          <a:xfrm>
            <a:off x="4572001" y="304006"/>
            <a:ext cx="3895343" cy="47783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222222"/>
              </a:buClr>
              <a:buSzPts val="3200"/>
              <a:buFont typeface="Arial"/>
              <a:buNone/>
            </a:pPr>
            <a:r>
              <a:rPr b="1" lang="en-US" sz="3200">
                <a:solidFill>
                  <a:srgbClr val="222222"/>
                </a:solidFill>
                <a:latin typeface="Arial"/>
                <a:ea typeface="Arial"/>
                <a:cs typeface="Arial"/>
                <a:sym typeface="Arial"/>
              </a:rPr>
              <a:t>March 1965</a:t>
            </a:r>
            <a:endParaRPr sz="3200"/>
          </a:p>
        </p:txBody>
      </p:sp>
      <p:sp>
        <p:nvSpPr>
          <p:cNvPr id="185" name="Google Shape;185;p12"/>
          <p:cNvSpPr txBox="1"/>
          <p:nvPr>
            <p:ph idx="1" type="subTitle"/>
          </p:nvPr>
        </p:nvSpPr>
        <p:spPr>
          <a:xfrm>
            <a:off x="586366" y="5239512"/>
            <a:ext cx="10962506" cy="138988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0000"/>
              </a:buClr>
              <a:buSzPts val="1900"/>
              <a:buNone/>
            </a:pPr>
            <a:r>
              <a:rPr b="0" i="0" lang="en-US" sz="1900">
                <a:solidFill>
                  <a:srgbClr val="000000"/>
                </a:solidFill>
                <a:latin typeface="Calibri"/>
                <a:ea typeface="Calibri"/>
                <a:cs typeface="Calibri"/>
                <a:sym typeface="Calibri"/>
              </a:rPr>
              <a:t>Lewis and Hosea Williams lead an estimated 600 voting rights marchers out of Selma on the way to Montgomery. After crossing the Edmund Pettus Bridge, Lewis is beaten by an Alabama state trooper suffering a fractured skull. He spends two days in a hospital. The violent attacks were recorded and disseminated throughout the country, and the images proved too powerful to ignore. "Bloody Sunday" as the day was labeled, sped up the passage of 1965's Voting Rights Act.</a:t>
            </a:r>
            <a:endParaRPr sz="1900"/>
          </a:p>
        </p:txBody>
      </p:sp>
      <p:sp>
        <p:nvSpPr>
          <p:cNvPr id="186" name="Google Shape;186;p12"/>
          <p:cNvSpPr/>
          <p:nvPr/>
        </p:nvSpPr>
        <p:spPr>
          <a:xfrm>
            <a:off x="365760" y="904875"/>
            <a:ext cx="4059936" cy="4206621"/>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2"/>
          <p:cNvSpPr txBox="1"/>
          <p:nvPr/>
        </p:nvSpPr>
        <p:spPr>
          <a:xfrm>
            <a:off x="579885" y="1302518"/>
            <a:ext cx="3631685" cy="34163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a:solidFill>
                  <a:srgbClr val="0A1829"/>
                </a:solidFill>
                <a:latin typeface="Calibri"/>
                <a:ea typeface="Calibri"/>
                <a:cs typeface="Calibri"/>
                <a:sym typeface="Calibri"/>
              </a:rPr>
              <a:t>"To those that have said, 'be patient and wait,' we must say that we cannot be patient. We do not want our freedom gradually, but we want to be free now. We are tired, we are tired of being beaten by policemen. We are tired of seeing our people locked up in jail over and over again, and then you holler, 'be patient.' How long can we be patient? We want our freedom, and we want it now." </a:t>
            </a:r>
            <a:endParaRPr sz="1800">
              <a:solidFill>
                <a:schemeClr val="dk1"/>
              </a:solidFill>
              <a:latin typeface="Calibri"/>
              <a:ea typeface="Calibri"/>
              <a:cs typeface="Calibri"/>
              <a:sym typeface="Calibri"/>
            </a:endParaRPr>
          </a:p>
        </p:txBody>
      </p:sp>
      <p:pic>
        <p:nvPicPr>
          <p:cNvPr descr="Policemen in hard helmets beat protestors with nightsticks." id="188" name="Google Shape;188;p12"/>
          <p:cNvPicPr preferRelativeResize="0"/>
          <p:nvPr/>
        </p:nvPicPr>
        <p:blipFill rotWithShape="1">
          <a:blip r:embed="rId3">
            <a:alphaModFix/>
          </a:blip>
          <a:srcRect b="0" l="0" r="0" t="0"/>
          <a:stretch/>
        </p:blipFill>
        <p:spPr>
          <a:xfrm>
            <a:off x="4668431" y="904875"/>
            <a:ext cx="6526491" cy="43346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ph type="ctrTitle"/>
          </p:nvPr>
        </p:nvSpPr>
        <p:spPr>
          <a:xfrm>
            <a:off x="4572001" y="304006"/>
            <a:ext cx="2563527" cy="47783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222222"/>
              </a:buClr>
              <a:buSzPts val="3200"/>
              <a:buFont typeface="Arial"/>
              <a:buNone/>
            </a:pPr>
            <a:r>
              <a:rPr b="1" i="0" lang="en-US" sz="3200">
                <a:solidFill>
                  <a:srgbClr val="222222"/>
                </a:solidFill>
                <a:latin typeface="Arial"/>
                <a:ea typeface="Arial"/>
                <a:cs typeface="Arial"/>
                <a:sym typeface="Arial"/>
              </a:rPr>
              <a:t>1945</a:t>
            </a:r>
            <a:endParaRPr sz="3200"/>
          </a:p>
        </p:txBody>
      </p:sp>
      <p:sp>
        <p:nvSpPr>
          <p:cNvPr id="94" name="Google Shape;94;p2"/>
          <p:cNvSpPr txBox="1"/>
          <p:nvPr>
            <p:ph idx="1" type="subTitle"/>
          </p:nvPr>
        </p:nvSpPr>
        <p:spPr>
          <a:xfrm>
            <a:off x="1848050" y="5650239"/>
            <a:ext cx="8637069" cy="425918"/>
          </a:xfrm>
          <a:prstGeom prst="rect">
            <a:avLst/>
          </a:prstGeom>
          <a:noFill/>
          <a:ln>
            <a:noFill/>
          </a:ln>
        </p:spPr>
        <p:txBody>
          <a:bodyPr anchorCtr="0" anchor="t" bIns="45700" lIns="91425" spcFirstLastPara="1" rIns="91425" wrap="square" tIns="45700">
            <a:normAutofit fontScale="92500"/>
          </a:bodyPr>
          <a:lstStyle/>
          <a:p>
            <a:pPr indent="0" lvl="0" marL="0" rtl="0" algn="ctr">
              <a:lnSpc>
                <a:spcPct val="90000"/>
              </a:lnSpc>
              <a:spcBef>
                <a:spcPts val="0"/>
              </a:spcBef>
              <a:spcAft>
                <a:spcPts val="0"/>
              </a:spcAft>
              <a:buClr>
                <a:srgbClr val="222222"/>
              </a:buClr>
              <a:buSzPct val="100000"/>
              <a:buNone/>
            </a:pPr>
            <a:r>
              <a:rPr b="0" i="0" lang="en-US" sz="2000">
                <a:solidFill>
                  <a:srgbClr val="222222"/>
                </a:solidFill>
                <a:latin typeface="Calibri"/>
                <a:ea typeface="Calibri"/>
                <a:cs typeface="Calibri"/>
                <a:sym typeface="Calibri"/>
              </a:rPr>
              <a:t>John Lewis’s main responsibility on the family farm was to take care of the chickens.</a:t>
            </a:r>
            <a:endParaRPr sz="2000"/>
          </a:p>
        </p:txBody>
      </p:sp>
      <p:sp>
        <p:nvSpPr>
          <p:cNvPr id="95" name="Google Shape;95;p2"/>
          <p:cNvSpPr/>
          <p:nvPr/>
        </p:nvSpPr>
        <p:spPr>
          <a:xfrm>
            <a:off x="590550" y="981075"/>
            <a:ext cx="2138362" cy="405726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2"/>
          <p:cNvSpPr txBox="1"/>
          <p:nvPr/>
        </p:nvSpPr>
        <p:spPr>
          <a:xfrm>
            <a:off x="750772" y="1473386"/>
            <a:ext cx="1809548" cy="31393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a:solidFill>
                  <a:schemeClr val="dk1"/>
                </a:solidFill>
                <a:latin typeface="Calibri"/>
                <a:ea typeface="Calibri"/>
                <a:cs typeface="Calibri"/>
                <a:sym typeface="Calibri"/>
              </a:rPr>
              <a:t>“I was always drawn to the chickens. No one else could tell those chickens apart and no one cared to. I knew every one of them by appearance and personality.” </a:t>
            </a:r>
            <a:endParaRPr sz="1800">
              <a:solidFill>
                <a:schemeClr val="dk1"/>
              </a:solidFill>
              <a:latin typeface="Calibri"/>
              <a:ea typeface="Calibri"/>
              <a:cs typeface="Calibri"/>
              <a:sym typeface="Calibri"/>
            </a:endParaRPr>
          </a:p>
        </p:txBody>
      </p:sp>
      <p:pic>
        <p:nvPicPr>
          <p:cNvPr descr="A drawing of a young African American boy surrounded by chickens. He is reaching into a wooden bucket and feeding them." id="97" name="Google Shape;97;p2"/>
          <p:cNvPicPr preferRelativeResize="0"/>
          <p:nvPr/>
        </p:nvPicPr>
        <p:blipFill rotWithShape="1">
          <a:blip r:embed="rId3">
            <a:alphaModFix/>
          </a:blip>
          <a:srcRect b="0" l="0" r="0" t="0"/>
          <a:stretch/>
        </p:blipFill>
        <p:spPr>
          <a:xfrm>
            <a:off x="3337844" y="981075"/>
            <a:ext cx="7097237" cy="4343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txBox="1"/>
          <p:nvPr>
            <p:ph type="ctrTitle"/>
          </p:nvPr>
        </p:nvSpPr>
        <p:spPr>
          <a:xfrm>
            <a:off x="4572001" y="304006"/>
            <a:ext cx="2563527" cy="47783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222222"/>
              </a:buClr>
              <a:buSzPts val="3200"/>
              <a:buFont typeface="Arial"/>
              <a:buNone/>
            </a:pPr>
            <a:r>
              <a:rPr b="1" i="0" lang="en-US" sz="3200">
                <a:solidFill>
                  <a:srgbClr val="222222"/>
                </a:solidFill>
                <a:latin typeface="Arial"/>
                <a:ea typeface="Arial"/>
                <a:cs typeface="Arial"/>
                <a:sym typeface="Arial"/>
              </a:rPr>
              <a:t>1951</a:t>
            </a:r>
            <a:endParaRPr sz="3200"/>
          </a:p>
        </p:txBody>
      </p:sp>
      <p:sp>
        <p:nvSpPr>
          <p:cNvPr id="103" name="Google Shape;103;p3"/>
          <p:cNvSpPr txBox="1"/>
          <p:nvPr>
            <p:ph idx="1" type="subTitle"/>
          </p:nvPr>
        </p:nvSpPr>
        <p:spPr>
          <a:xfrm>
            <a:off x="1848050" y="5650239"/>
            <a:ext cx="8637069" cy="425918"/>
          </a:xfrm>
          <a:prstGeom prst="rect">
            <a:avLst/>
          </a:prstGeom>
          <a:noFill/>
          <a:ln>
            <a:noFill/>
          </a:ln>
        </p:spPr>
        <p:txBody>
          <a:bodyPr anchorCtr="0" anchor="t" bIns="45700" lIns="91425" spcFirstLastPara="1" rIns="91425" wrap="square" tIns="45700">
            <a:normAutofit fontScale="92500"/>
          </a:bodyPr>
          <a:lstStyle/>
          <a:p>
            <a:pPr indent="0" lvl="0" marL="0" rtl="0" algn="ctr">
              <a:lnSpc>
                <a:spcPct val="90000"/>
              </a:lnSpc>
              <a:spcBef>
                <a:spcPts val="0"/>
              </a:spcBef>
              <a:spcAft>
                <a:spcPts val="0"/>
              </a:spcAft>
              <a:buClr>
                <a:srgbClr val="222222"/>
              </a:buClr>
              <a:buSzPct val="100000"/>
              <a:buNone/>
            </a:pPr>
            <a:r>
              <a:rPr b="0" i="0" lang="en-US" sz="2000">
                <a:solidFill>
                  <a:srgbClr val="222222"/>
                </a:solidFill>
                <a:latin typeface="Calibri"/>
                <a:ea typeface="Calibri"/>
                <a:cs typeface="Calibri"/>
                <a:sym typeface="Calibri"/>
              </a:rPr>
              <a:t>John’s uncle Otis took him on his first trip North from Alabama, to Buffalo, New York.</a:t>
            </a:r>
            <a:endParaRPr sz="2000"/>
          </a:p>
        </p:txBody>
      </p:sp>
      <p:sp>
        <p:nvSpPr>
          <p:cNvPr id="104" name="Google Shape;104;p3"/>
          <p:cNvSpPr/>
          <p:nvPr/>
        </p:nvSpPr>
        <p:spPr>
          <a:xfrm>
            <a:off x="590550" y="981075"/>
            <a:ext cx="2138362" cy="405726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3"/>
          <p:cNvSpPr txBox="1"/>
          <p:nvPr/>
        </p:nvSpPr>
        <p:spPr>
          <a:xfrm>
            <a:off x="750772" y="1336226"/>
            <a:ext cx="1809548" cy="34163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a:solidFill>
                  <a:schemeClr val="dk1"/>
                </a:solidFill>
                <a:latin typeface="Calibri"/>
                <a:ea typeface="Calibri"/>
                <a:cs typeface="Calibri"/>
                <a:sym typeface="Calibri"/>
              </a:rPr>
              <a:t>“Stopping for bathroom breaks took careful planning. Uncle Otis knew which places along the way offered ‘colored’ bathrooms and which we were safer to just pass on by.” </a:t>
            </a:r>
            <a:endParaRPr sz="1800">
              <a:solidFill>
                <a:schemeClr val="dk1"/>
              </a:solidFill>
              <a:latin typeface="Calibri"/>
              <a:ea typeface="Calibri"/>
              <a:cs typeface="Calibri"/>
              <a:sym typeface="Calibri"/>
            </a:endParaRPr>
          </a:p>
        </p:txBody>
      </p:sp>
      <p:pic>
        <p:nvPicPr>
          <p:cNvPr descr="A sign reading &quot;Rest Rooms: Whites Only&quot; with a large hand with the index finger pointing to the right." id="106" name="Google Shape;106;p3"/>
          <p:cNvPicPr preferRelativeResize="0"/>
          <p:nvPr/>
        </p:nvPicPr>
        <p:blipFill rotWithShape="1">
          <a:blip r:embed="rId3">
            <a:alphaModFix/>
          </a:blip>
          <a:srcRect b="0" l="0" r="0" t="0"/>
          <a:stretch/>
        </p:blipFill>
        <p:spPr>
          <a:xfrm>
            <a:off x="4904521" y="781843"/>
            <a:ext cx="2524125" cy="1190625"/>
          </a:xfrm>
          <a:prstGeom prst="rect">
            <a:avLst/>
          </a:prstGeom>
          <a:noFill/>
          <a:ln>
            <a:noFill/>
          </a:ln>
        </p:spPr>
      </p:pic>
      <p:pic>
        <p:nvPicPr>
          <p:cNvPr descr="An African American woman with a white lace dress is drinking from a water fountain labeled &quot;Colored Only.&quot; A young African American girl also in a white lace dress looks into the window of a convenience store." id="107" name="Google Shape;107;p3"/>
          <p:cNvPicPr preferRelativeResize="0"/>
          <p:nvPr/>
        </p:nvPicPr>
        <p:blipFill rotWithShape="1">
          <a:blip r:embed="rId4">
            <a:alphaModFix/>
          </a:blip>
          <a:srcRect b="0" l="0" r="0" t="0"/>
          <a:stretch/>
        </p:blipFill>
        <p:spPr>
          <a:xfrm>
            <a:off x="3258947" y="1972469"/>
            <a:ext cx="5665597" cy="35512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txBox="1"/>
          <p:nvPr>
            <p:ph type="ctrTitle"/>
          </p:nvPr>
        </p:nvSpPr>
        <p:spPr>
          <a:xfrm>
            <a:off x="4572001" y="304006"/>
            <a:ext cx="2563527" cy="47783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222222"/>
              </a:buClr>
              <a:buSzPts val="3200"/>
              <a:buFont typeface="Arial"/>
              <a:buNone/>
            </a:pPr>
            <a:r>
              <a:rPr b="1" i="0" lang="en-US" sz="3200">
                <a:solidFill>
                  <a:srgbClr val="222222"/>
                </a:solidFill>
                <a:latin typeface="Arial"/>
                <a:ea typeface="Arial"/>
                <a:cs typeface="Arial"/>
                <a:sym typeface="Arial"/>
              </a:rPr>
              <a:t>1954</a:t>
            </a:r>
            <a:endParaRPr sz="3200"/>
          </a:p>
        </p:txBody>
      </p:sp>
      <p:sp>
        <p:nvSpPr>
          <p:cNvPr id="113" name="Google Shape;113;p4"/>
          <p:cNvSpPr txBox="1"/>
          <p:nvPr>
            <p:ph idx="1" type="subTitle"/>
          </p:nvPr>
        </p:nvSpPr>
        <p:spPr>
          <a:xfrm>
            <a:off x="1848050" y="5521774"/>
            <a:ext cx="8637069" cy="55438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0000"/>
              </a:buClr>
              <a:buSzPts val="1900"/>
              <a:buNone/>
            </a:pPr>
            <a:r>
              <a:rPr b="0" i="0" lang="en-US" sz="1900">
                <a:solidFill>
                  <a:srgbClr val="000000"/>
                </a:solidFill>
                <a:latin typeface="Calibri"/>
                <a:ea typeface="Calibri"/>
                <a:cs typeface="Calibri"/>
                <a:sym typeface="Calibri"/>
              </a:rPr>
              <a:t>In </a:t>
            </a:r>
            <a:r>
              <a:rPr b="0" i="1" lang="en-US" sz="1900">
                <a:solidFill>
                  <a:srgbClr val="000000"/>
                </a:solidFill>
                <a:latin typeface="Calibri"/>
                <a:ea typeface="Calibri"/>
                <a:cs typeface="Calibri"/>
                <a:sym typeface="Calibri"/>
              </a:rPr>
              <a:t>Brown v. Board of Education</a:t>
            </a:r>
            <a:r>
              <a:rPr b="0" i="0" lang="en-US" sz="1900">
                <a:solidFill>
                  <a:srgbClr val="000000"/>
                </a:solidFill>
                <a:latin typeface="Calibri"/>
                <a:ea typeface="Calibri"/>
                <a:cs typeface="Calibri"/>
                <a:sym typeface="Calibri"/>
              </a:rPr>
              <a:t>, the Supreme Court declares that segregated schools are unequal and unconstitutional</a:t>
            </a:r>
            <a:r>
              <a:rPr b="0" i="0" lang="en-US" sz="1900">
                <a:solidFill>
                  <a:srgbClr val="222222"/>
                </a:solidFill>
                <a:latin typeface="Calibri"/>
                <a:ea typeface="Calibri"/>
                <a:cs typeface="Calibri"/>
                <a:sym typeface="Calibri"/>
              </a:rPr>
              <a:t>.</a:t>
            </a:r>
            <a:endParaRPr sz="1900"/>
          </a:p>
        </p:txBody>
      </p:sp>
      <p:sp>
        <p:nvSpPr>
          <p:cNvPr id="114" name="Google Shape;114;p4"/>
          <p:cNvSpPr/>
          <p:nvPr/>
        </p:nvSpPr>
        <p:spPr>
          <a:xfrm>
            <a:off x="586365" y="1045083"/>
            <a:ext cx="2138362" cy="405726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4"/>
          <p:cNvSpPr txBox="1"/>
          <p:nvPr/>
        </p:nvSpPr>
        <p:spPr>
          <a:xfrm>
            <a:off x="750772" y="1504056"/>
            <a:ext cx="1809548" cy="31393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a:solidFill>
                  <a:schemeClr val="dk1"/>
                </a:solidFill>
                <a:latin typeface="Calibri"/>
                <a:ea typeface="Calibri"/>
                <a:cs typeface="Calibri"/>
                <a:sym typeface="Calibri"/>
              </a:rPr>
              <a:t>“I was so excited. Surely everything was going to change. Come fall I’d be at a state-of-the-art school, an integrated school! But, not everybody was so excited.” </a:t>
            </a:r>
            <a:endParaRPr sz="1800">
              <a:solidFill>
                <a:schemeClr val="dk1"/>
              </a:solidFill>
              <a:latin typeface="Calibri"/>
              <a:ea typeface="Calibri"/>
              <a:cs typeface="Calibri"/>
              <a:sym typeface="Calibri"/>
            </a:endParaRPr>
          </a:p>
        </p:txBody>
      </p:sp>
      <p:pic>
        <p:nvPicPr>
          <p:cNvPr descr="A woman has her warm around a young brown-skinned girl. They are sitting on the steps of the Supreme Court. The woman is holding a newspaper with the headline &quot;High Court Bans Segregation in Public Schools.&quot;" id="116" name="Google Shape;116;p4"/>
          <p:cNvPicPr preferRelativeResize="0"/>
          <p:nvPr/>
        </p:nvPicPr>
        <p:blipFill rotWithShape="1">
          <a:blip r:embed="rId3">
            <a:alphaModFix/>
          </a:blip>
          <a:srcRect b="0" l="0" r="0" t="0"/>
          <a:stretch/>
        </p:blipFill>
        <p:spPr>
          <a:xfrm>
            <a:off x="3259583" y="975761"/>
            <a:ext cx="6130692" cy="44805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txBox="1"/>
          <p:nvPr>
            <p:ph type="ctrTitle"/>
          </p:nvPr>
        </p:nvSpPr>
        <p:spPr>
          <a:xfrm>
            <a:off x="4572001" y="304006"/>
            <a:ext cx="2563527" cy="47783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222222"/>
              </a:buClr>
              <a:buSzPts val="3200"/>
              <a:buFont typeface="Arial"/>
              <a:buNone/>
            </a:pPr>
            <a:r>
              <a:rPr b="1" i="0" lang="en-US" sz="3200">
                <a:solidFill>
                  <a:srgbClr val="222222"/>
                </a:solidFill>
                <a:latin typeface="Arial"/>
                <a:ea typeface="Arial"/>
                <a:cs typeface="Arial"/>
                <a:sym typeface="Arial"/>
              </a:rPr>
              <a:t>1955</a:t>
            </a:r>
            <a:endParaRPr sz="3200"/>
          </a:p>
        </p:txBody>
      </p:sp>
      <p:sp>
        <p:nvSpPr>
          <p:cNvPr id="122" name="Google Shape;122;p5"/>
          <p:cNvSpPr txBox="1"/>
          <p:nvPr>
            <p:ph idx="1" type="subTitle"/>
          </p:nvPr>
        </p:nvSpPr>
        <p:spPr>
          <a:xfrm>
            <a:off x="1848050" y="5521774"/>
            <a:ext cx="8637069" cy="55438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0000"/>
              </a:buClr>
              <a:buSzPts val="1900"/>
              <a:buNone/>
            </a:pPr>
            <a:r>
              <a:rPr b="0" i="0" lang="en-US" sz="1900">
                <a:solidFill>
                  <a:srgbClr val="000000"/>
                </a:solidFill>
                <a:latin typeface="Calibri"/>
                <a:ea typeface="Calibri"/>
                <a:cs typeface="Calibri"/>
                <a:sym typeface="Calibri"/>
              </a:rPr>
              <a:t>John Lewis heard a sermon by Dr. Martin Luther King Jr. on radio for the first time</a:t>
            </a:r>
            <a:r>
              <a:rPr b="0" i="0" lang="en-US" sz="1900">
                <a:solidFill>
                  <a:srgbClr val="222222"/>
                </a:solidFill>
                <a:latin typeface="Calibri"/>
                <a:ea typeface="Calibri"/>
                <a:cs typeface="Calibri"/>
                <a:sym typeface="Calibri"/>
              </a:rPr>
              <a:t>.</a:t>
            </a:r>
            <a:endParaRPr sz="1900"/>
          </a:p>
        </p:txBody>
      </p:sp>
      <p:sp>
        <p:nvSpPr>
          <p:cNvPr id="123" name="Google Shape;123;p5"/>
          <p:cNvSpPr/>
          <p:nvPr/>
        </p:nvSpPr>
        <p:spPr>
          <a:xfrm>
            <a:off x="586365" y="411481"/>
            <a:ext cx="3133718" cy="4690872"/>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5"/>
          <p:cNvSpPr txBox="1"/>
          <p:nvPr/>
        </p:nvSpPr>
        <p:spPr>
          <a:xfrm>
            <a:off x="762050" y="910249"/>
            <a:ext cx="2782500" cy="39711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a:solidFill>
                  <a:srgbClr val="000000"/>
                </a:solidFill>
                <a:latin typeface="Arial"/>
                <a:ea typeface="Arial"/>
                <a:cs typeface="Arial"/>
                <a:sym typeface="Arial"/>
              </a:rPr>
              <a:t>“One Sunday in early 1955 I was listening to the radio when I heard a sermon by a young preacher from Atlanta. Dr. King’s message hit me like a bolt of lightning. He applied the principles of the church to what was happening now, today. It was called the social gospel and I felt like he was preaching directly to me.”</a:t>
            </a:r>
            <a:endParaRPr sz="1800">
              <a:solidFill>
                <a:schemeClr val="dk1"/>
              </a:solidFill>
              <a:latin typeface="Calibri"/>
              <a:ea typeface="Calibri"/>
              <a:cs typeface="Calibri"/>
              <a:sym typeface="Calibri"/>
            </a:endParaRPr>
          </a:p>
        </p:txBody>
      </p:sp>
      <p:pic>
        <p:nvPicPr>
          <p:cNvPr descr="Martin Luther King Jr. is seated in front of a radio microphone." id="125" name="Google Shape;125;p5"/>
          <p:cNvPicPr preferRelativeResize="0"/>
          <p:nvPr/>
        </p:nvPicPr>
        <p:blipFill rotWithShape="1">
          <a:blip r:embed="rId3">
            <a:alphaModFix/>
          </a:blip>
          <a:srcRect b="0" l="0" r="0" t="0"/>
          <a:stretch/>
        </p:blipFill>
        <p:spPr>
          <a:xfrm>
            <a:off x="3720083" y="1274418"/>
            <a:ext cx="6178150" cy="34421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6"/>
          <p:cNvSpPr txBox="1"/>
          <p:nvPr>
            <p:ph type="ctrTitle"/>
          </p:nvPr>
        </p:nvSpPr>
        <p:spPr>
          <a:xfrm>
            <a:off x="3457899" y="304000"/>
            <a:ext cx="3677700" cy="4779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222222"/>
              </a:buClr>
              <a:buSzPts val="3200"/>
              <a:buFont typeface="Arial"/>
              <a:buNone/>
            </a:pPr>
            <a:r>
              <a:rPr b="1" lang="en-US" sz="3200">
                <a:solidFill>
                  <a:srgbClr val="222222"/>
                </a:solidFill>
                <a:latin typeface="Arial"/>
                <a:ea typeface="Arial"/>
                <a:cs typeface="Arial"/>
                <a:sym typeface="Arial"/>
              </a:rPr>
              <a:t>August 1955</a:t>
            </a:r>
            <a:endParaRPr sz="3200"/>
          </a:p>
        </p:txBody>
      </p:sp>
      <p:sp>
        <p:nvSpPr>
          <p:cNvPr id="131" name="Google Shape;131;p6"/>
          <p:cNvSpPr txBox="1"/>
          <p:nvPr>
            <p:ph idx="1" type="subTitle"/>
          </p:nvPr>
        </p:nvSpPr>
        <p:spPr>
          <a:xfrm>
            <a:off x="3273552" y="4873753"/>
            <a:ext cx="7211567" cy="101498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0000"/>
              </a:buClr>
              <a:buSzPts val="1900"/>
              <a:buNone/>
            </a:pPr>
            <a:r>
              <a:rPr b="0" i="0" lang="en-US" sz="1900">
                <a:solidFill>
                  <a:srgbClr val="000000"/>
                </a:solidFill>
                <a:latin typeface="Calibri"/>
                <a:ea typeface="Calibri"/>
                <a:cs typeface="Calibri"/>
                <a:sym typeface="Calibri"/>
              </a:rPr>
              <a:t>Emmett Till was a fourteen-year-old African American boy from Chicago visiting family in the South. He was tortured and killed in Money, Mississippi after allegedly insulting a white woman.</a:t>
            </a:r>
            <a:endParaRPr sz="1900"/>
          </a:p>
        </p:txBody>
      </p:sp>
      <p:sp>
        <p:nvSpPr>
          <p:cNvPr id="132" name="Google Shape;132;p6"/>
          <p:cNvSpPr/>
          <p:nvPr/>
        </p:nvSpPr>
        <p:spPr>
          <a:xfrm>
            <a:off x="566928" y="1045083"/>
            <a:ext cx="2784269" cy="4404741"/>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6"/>
          <p:cNvSpPr txBox="1"/>
          <p:nvPr/>
        </p:nvSpPr>
        <p:spPr>
          <a:xfrm>
            <a:off x="750772" y="1298448"/>
            <a:ext cx="2422196" cy="397031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a:solidFill>
                  <a:schemeClr val="dk1"/>
                </a:solidFill>
                <a:latin typeface="Calibri"/>
                <a:ea typeface="Calibri"/>
                <a:cs typeface="Calibri"/>
                <a:sym typeface="Calibri"/>
              </a:rPr>
              <a:t>“In August an incident occurred which no one could ignore. The body of 14-year-old Emmett Till was pulled from bottom of the Tallahatchie River. The day before as he left the money country store, he said “Bye, baby,” to the white woman behind the counter. The next day he was dead.” </a:t>
            </a:r>
            <a:endParaRPr sz="1800">
              <a:solidFill>
                <a:schemeClr val="dk1"/>
              </a:solidFill>
              <a:latin typeface="Calibri"/>
              <a:ea typeface="Calibri"/>
              <a:cs typeface="Calibri"/>
              <a:sym typeface="Calibri"/>
            </a:endParaRPr>
          </a:p>
        </p:txBody>
      </p:sp>
      <p:pic>
        <p:nvPicPr>
          <p:cNvPr descr="The open casket of Emmet Till while mourners pay their respects. His mother looks up at the camera." id="134" name="Google Shape;134;p6"/>
          <p:cNvPicPr preferRelativeResize="0"/>
          <p:nvPr/>
        </p:nvPicPr>
        <p:blipFill rotWithShape="1">
          <a:blip r:embed="rId3">
            <a:alphaModFix/>
          </a:blip>
          <a:srcRect b="0" l="0" r="0" t="0"/>
          <a:stretch/>
        </p:blipFill>
        <p:spPr>
          <a:xfrm>
            <a:off x="3351198" y="1045083"/>
            <a:ext cx="7734377" cy="30685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7"/>
          <p:cNvSpPr txBox="1"/>
          <p:nvPr>
            <p:ph type="ctrTitle"/>
          </p:nvPr>
        </p:nvSpPr>
        <p:spPr>
          <a:xfrm>
            <a:off x="4572001" y="304006"/>
            <a:ext cx="3895343" cy="47783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222222"/>
              </a:buClr>
              <a:buSzPts val="3200"/>
              <a:buFont typeface="Arial"/>
              <a:buNone/>
            </a:pPr>
            <a:r>
              <a:rPr b="1" lang="en-US" sz="3200">
                <a:solidFill>
                  <a:srgbClr val="222222"/>
                </a:solidFill>
                <a:latin typeface="Arial"/>
                <a:ea typeface="Arial"/>
                <a:cs typeface="Arial"/>
                <a:sym typeface="Arial"/>
              </a:rPr>
              <a:t>December 1, 1955</a:t>
            </a:r>
            <a:endParaRPr sz="3200"/>
          </a:p>
        </p:txBody>
      </p:sp>
      <p:sp>
        <p:nvSpPr>
          <p:cNvPr id="140" name="Google Shape;140;p7"/>
          <p:cNvSpPr txBox="1"/>
          <p:nvPr>
            <p:ph idx="1" type="subTitle"/>
          </p:nvPr>
        </p:nvSpPr>
        <p:spPr>
          <a:xfrm>
            <a:off x="1848050" y="5420540"/>
            <a:ext cx="8637069" cy="94368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0000"/>
              </a:buClr>
              <a:buSzPts val="1900"/>
              <a:buNone/>
            </a:pPr>
            <a:r>
              <a:rPr b="0" i="0" lang="en-US" sz="1900">
                <a:solidFill>
                  <a:srgbClr val="000000"/>
                </a:solidFill>
                <a:latin typeface="Calibri"/>
                <a:ea typeface="Calibri"/>
                <a:cs typeface="Calibri"/>
                <a:sym typeface="Calibri"/>
              </a:rPr>
              <a:t>Rosa Parks refused to move to the back of the bus and was arrested. This propelled the Montgomery Improvement Association (MIA) led by Dr. King, to start a boycott of buses in Montgomery.</a:t>
            </a:r>
            <a:endParaRPr sz="1900"/>
          </a:p>
        </p:txBody>
      </p:sp>
      <p:sp>
        <p:nvSpPr>
          <p:cNvPr id="141" name="Google Shape;141;p7"/>
          <p:cNvSpPr/>
          <p:nvPr/>
        </p:nvSpPr>
        <p:spPr>
          <a:xfrm>
            <a:off x="586365" y="1045083"/>
            <a:ext cx="2138362" cy="405726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7"/>
          <p:cNvSpPr txBox="1"/>
          <p:nvPr/>
        </p:nvSpPr>
        <p:spPr>
          <a:xfrm>
            <a:off x="750772" y="1504056"/>
            <a:ext cx="1809548" cy="31393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a:solidFill>
                  <a:schemeClr val="dk1"/>
                </a:solidFill>
                <a:latin typeface="Calibri"/>
                <a:ea typeface="Calibri"/>
                <a:cs typeface="Calibri"/>
                <a:sym typeface="Calibri"/>
              </a:rPr>
              <a:t>“My family didn’t know Rosa Parks but knew plenty of women like her. More than a few wives and mothers from [Pike] my home county did domestic work in Montgomery.” </a:t>
            </a:r>
            <a:endParaRPr sz="1800">
              <a:solidFill>
                <a:schemeClr val="dk1"/>
              </a:solidFill>
              <a:latin typeface="Calibri"/>
              <a:ea typeface="Calibri"/>
              <a:cs typeface="Calibri"/>
              <a:sym typeface="Calibri"/>
            </a:endParaRPr>
          </a:p>
        </p:txBody>
      </p:sp>
      <p:pic>
        <p:nvPicPr>
          <p:cNvPr descr="Rosa Parks is seated on a bus looking out the window. A white man in a suit with his legs crossed sits behind her." id="143" name="Google Shape;143;p7"/>
          <p:cNvPicPr preferRelativeResize="0"/>
          <p:nvPr/>
        </p:nvPicPr>
        <p:blipFill rotWithShape="1">
          <a:blip r:embed="rId3">
            <a:alphaModFix/>
          </a:blip>
          <a:srcRect b="0" l="0" r="0" t="0"/>
          <a:stretch/>
        </p:blipFill>
        <p:spPr>
          <a:xfrm>
            <a:off x="3410712" y="971550"/>
            <a:ext cx="6347651" cy="425928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8"/>
          <p:cNvSpPr txBox="1"/>
          <p:nvPr>
            <p:ph type="ctrTitle"/>
          </p:nvPr>
        </p:nvSpPr>
        <p:spPr>
          <a:xfrm>
            <a:off x="4572001" y="304006"/>
            <a:ext cx="3895343" cy="47783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222222"/>
              </a:buClr>
              <a:buSzPts val="3200"/>
              <a:buFont typeface="Arial"/>
              <a:buNone/>
            </a:pPr>
            <a:r>
              <a:rPr b="1" lang="en-US" sz="3200">
                <a:solidFill>
                  <a:srgbClr val="222222"/>
                </a:solidFill>
                <a:latin typeface="Arial"/>
                <a:ea typeface="Arial"/>
                <a:cs typeface="Arial"/>
                <a:sym typeface="Arial"/>
              </a:rPr>
              <a:t>March 26, 1958</a:t>
            </a:r>
            <a:endParaRPr sz="3200"/>
          </a:p>
        </p:txBody>
      </p:sp>
      <p:sp>
        <p:nvSpPr>
          <p:cNvPr id="149" name="Google Shape;149;p8"/>
          <p:cNvSpPr txBox="1"/>
          <p:nvPr>
            <p:ph idx="1" type="subTitle"/>
          </p:nvPr>
        </p:nvSpPr>
        <p:spPr>
          <a:xfrm>
            <a:off x="1848050" y="5420540"/>
            <a:ext cx="8637069" cy="94368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0000"/>
              </a:buClr>
              <a:buSzPts val="1900"/>
              <a:buNone/>
            </a:pPr>
            <a:r>
              <a:rPr b="0" i="0" lang="en-US" sz="1900">
                <a:solidFill>
                  <a:srgbClr val="000000"/>
                </a:solidFill>
                <a:latin typeface="Calibri"/>
                <a:ea typeface="Calibri"/>
                <a:cs typeface="Calibri"/>
                <a:sym typeface="Calibri"/>
              </a:rPr>
              <a:t>John Lewis, now a college student, attends his first workshop on non-violence activism led by Jim Lawson, from a pacifist group (F.O.R. Fellowship of Reconciliation) which was committed to the philosophy and discipline of non-violence.</a:t>
            </a:r>
            <a:endParaRPr sz="1900"/>
          </a:p>
        </p:txBody>
      </p:sp>
      <p:sp>
        <p:nvSpPr>
          <p:cNvPr id="150" name="Google Shape;150;p8"/>
          <p:cNvSpPr/>
          <p:nvPr/>
        </p:nvSpPr>
        <p:spPr>
          <a:xfrm>
            <a:off x="586365" y="1045083"/>
            <a:ext cx="2138362" cy="405726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8"/>
          <p:cNvSpPr txBox="1"/>
          <p:nvPr/>
        </p:nvSpPr>
        <p:spPr>
          <a:xfrm>
            <a:off x="759916" y="1366896"/>
            <a:ext cx="1809548" cy="34163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a:solidFill>
                  <a:schemeClr val="dk1"/>
                </a:solidFill>
                <a:latin typeface="Calibri"/>
                <a:ea typeface="Calibri"/>
                <a:cs typeface="Calibri"/>
                <a:sym typeface="Calibri"/>
              </a:rPr>
              <a:t>“Jim Lawson conveyed the urgency of developing our philosophy, our discipline, our understanding of non-violence. His words liberated me. I thought, this is it… This is the way out.” </a:t>
            </a:r>
            <a:endParaRPr sz="1800">
              <a:solidFill>
                <a:schemeClr val="dk1"/>
              </a:solidFill>
              <a:latin typeface="Calibri"/>
              <a:ea typeface="Calibri"/>
              <a:cs typeface="Calibri"/>
              <a:sym typeface="Calibri"/>
            </a:endParaRPr>
          </a:p>
        </p:txBody>
      </p:sp>
      <p:pic>
        <p:nvPicPr>
          <p:cNvPr descr="An African American teacher with glasses speaks to a class with a chalkboard behind him. On the board is a list titled &quot;Nonviolent Approach.&quot; Visible on the list are: 1. Fact-finding, 2. Education, 3. Preparation, 4. Negotiation, 5. Direct Action, 6. Follow up" id="152" name="Google Shape;152;p8"/>
          <p:cNvPicPr preferRelativeResize="0"/>
          <p:nvPr/>
        </p:nvPicPr>
        <p:blipFill rotWithShape="1">
          <a:blip r:embed="rId3">
            <a:alphaModFix/>
          </a:blip>
          <a:srcRect b="0" l="0" r="0" t="0"/>
          <a:stretch/>
        </p:blipFill>
        <p:spPr>
          <a:xfrm>
            <a:off x="3465576" y="1100031"/>
            <a:ext cx="6389462" cy="395868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9"/>
          <p:cNvSpPr txBox="1"/>
          <p:nvPr>
            <p:ph type="ctrTitle"/>
          </p:nvPr>
        </p:nvSpPr>
        <p:spPr>
          <a:xfrm>
            <a:off x="4572001" y="304006"/>
            <a:ext cx="3895343" cy="47783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222222"/>
              </a:buClr>
              <a:buSzPts val="3200"/>
              <a:buFont typeface="Arial"/>
              <a:buNone/>
            </a:pPr>
            <a:r>
              <a:rPr b="1" lang="en-US" sz="3200">
                <a:solidFill>
                  <a:srgbClr val="222222"/>
                </a:solidFill>
                <a:latin typeface="Arial"/>
                <a:ea typeface="Arial"/>
                <a:cs typeface="Arial"/>
                <a:sym typeface="Arial"/>
              </a:rPr>
              <a:t>Fall 1959</a:t>
            </a:r>
            <a:endParaRPr sz="3200"/>
          </a:p>
        </p:txBody>
      </p:sp>
      <p:sp>
        <p:nvSpPr>
          <p:cNvPr id="158" name="Google Shape;158;p9"/>
          <p:cNvSpPr/>
          <p:nvPr/>
        </p:nvSpPr>
        <p:spPr>
          <a:xfrm>
            <a:off x="586364" y="1045083"/>
            <a:ext cx="2422011" cy="405726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9"/>
          <p:cNvSpPr txBox="1"/>
          <p:nvPr/>
        </p:nvSpPr>
        <p:spPr>
          <a:xfrm>
            <a:off x="759916" y="1366896"/>
            <a:ext cx="2084830" cy="34163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a:solidFill>
                  <a:schemeClr val="dk1"/>
                </a:solidFill>
                <a:latin typeface="Calibri"/>
                <a:ea typeface="Calibri"/>
                <a:cs typeface="Calibri"/>
                <a:sym typeface="Calibri"/>
              </a:rPr>
              <a:t>“Segregation of the downtown stores bothered us the most. We could shop there and pay the same prices as white customers, but we couldn’t use the dressing rooms or sit at the lunch counters to eat.  It was humiliating.” </a:t>
            </a:r>
            <a:endParaRPr sz="1800">
              <a:solidFill>
                <a:schemeClr val="dk1"/>
              </a:solidFill>
              <a:latin typeface="Calibri"/>
              <a:ea typeface="Calibri"/>
              <a:cs typeface="Calibri"/>
              <a:sym typeface="Calibri"/>
            </a:endParaRPr>
          </a:p>
        </p:txBody>
      </p:sp>
      <p:pic>
        <p:nvPicPr>
          <p:cNvPr descr="Three young African American in jackets are seated at a lunch counter. A white employee bends down to get something from under the counter. There is a sign that reads, &quot;Fountain Closed in the interest of public safety.&quot;" id="160" name="Google Shape;160;p9"/>
          <p:cNvPicPr preferRelativeResize="0"/>
          <p:nvPr/>
        </p:nvPicPr>
        <p:blipFill rotWithShape="1">
          <a:blip r:embed="rId3">
            <a:alphaModFix/>
          </a:blip>
          <a:srcRect b="0" l="0" r="0" t="0"/>
          <a:stretch/>
        </p:blipFill>
        <p:spPr>
          <a:xfrm>
            <a:off x="3621139" y="781843"/>
            <a:ext cx="7357122" cy="4882896"/>
          </a:xfrm>
          <a:prstGeom prst="rect">
            <a:avLst/>
          </a:prstGeom>
          <a:noFill/>
          <a:ln>
            <a:noFill/>
          </a:ln>
        </p:spPr>
      </p:pic>
      <p:sp>
        <p:nvSpPr>
          <p:cNvPr id="161" name="Google Shape;161;p9"/>
          <p:cNvSpPr txBox="1"/>
          <p:nvPr>
            <p:ph idx="1" type="subTitle"/>
          </p:nvPr>
        </p:nvSpPr>
        <p:spPr>
          <a:xfrm>
            <a:off x="3118104" y="4999916"/>
            <a:ext cx="8363711" cy="943684"/>
          </a:xfrm>
          <a:prstGeom prst="rect">
            <a:avLst/>
          </a:prstGeom>
          <a:solidFill>
            <a:schemeClr val="lt1"/>
          </a:soli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900"/>
              <a:buNone/>
            </a:pPr>
            <a:r>
              <a:rPr lang="en-US" sz="1900"/>
              <a:t>Lewis partakes in lunch counter sit-ins in downtown Nashville, Tennessee to protest segregation in downtown businesses.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2023-01-05T17:59:40Z</dcterms:created>
  <dc:creator>Chris Heller</dc:creator>
</cp:coreProperties>
</file>