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 id="2147483802" r:id="rId2"/>
  </p:sldMasterIdLst>
  <p:sldIdLst>
    <p:sldId id="256" r:id="rId3"/>
    <p:sldId id="259" r:id="rId4"/>
    <p:sldId id="290" r:id="rId5"/>
    <p:sldId id="291" r:id="rId6"/>
    <p:sldId id="305" r:id="rId7"/>
    <p:sldId id="304" r:id="rId8"/>
    <p:sldId id="303" r:id="rId9"/>
    <p:sldId id="306" r:id="rId10"/>
    <p:sldId id="296" r:id="rId11"/>
    <p:sldId id="301" r:id="rId12"/>
    <p:sldId id="268" r:id="rId13"/>
    <p:sldId id="269" r:id="rId14"/>
    <p:sldId id="30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0"/>
  </p:normalViewPr>
  <p:slideViewPr>
    <p:cSldViewPr snapToGrid="0" snapToObjects="1">
      <p:cViewPr varScale="1">
        <p:scale>
          <a:sx n="107" d="100"/>
          <a:sy n="107"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7CD-0D32-0D4A-9BFA-980B83B17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572A2F-1EF5-8F4E-9DAD-8D2C7164E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EE4DF6-5CE7-7849-8319-4CB9D4A3DCCF}"/>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5" name="Footer Placeholder 4">
            <a:extLst>
              <a:ext uri="{FF2B5EF4-FFF2-40B4-BE49-F238E27FC236}">
                <a16:creationId xmlns:a16="http://schemas.microsoft.com/office/drawing/2014/main" id="{04348F35-5962-D84A-A95A-7CFEAF622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B0423-29FB-FC4F-919F-A7DA14A9D9BD}"/>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50288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82BB-F9FB-AA49-844E-4D4F5C3C3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ED2931-44B4-074F-963D-07A54195A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0D85E-5DC8-1B4B-A554-257B673E83E3}"/>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5" name="Footer Placeholder 4">
            <a:extLst>
              <a:ext uri="{FF2B5EF4-FFF2-40B4-BE49-F238E27FC236}">
                <a16:creationId xmlns:a16="http://schemas.microsoft.com/office/drawing/2014/main" id="{DB1DCFF2-F535-614D-A4F6-1F2E061E1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7286E-152F-A249-B90F-A103990CBF3F}"/>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166560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7FF7A-ECCF-5348-80F5-0DFA4EBD38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1C0E6A-1E63-6A47-AEA9-F7024DFAA4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C6A15-03E1-2A42-A031-ACBE48C7EF74}"/>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5" name="Footer Placeholder 4">
            <a:extLst>
              <a:ext uri="{FF2B5EF4-FFF2-40B4-BE49-F238E27FC236}">
                <a16:creationId xmlns:a16="http://schemas.microsoft.com/office/drawing/2014/main" id="{62588216-E005-0E4F-89DA-B1A59B302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65340-FA70-7D4F-8729-FE311396C2B6}"/>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30459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t>7/25/23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3992195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2797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pPr/>
              <a:t>7/25/23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812010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523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347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5969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069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t>7/25/23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444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7977-0CB2-E146-81CB-3ADDB0243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D004A-08F6-A344-9610-882E0B1693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3AE15-CA6C-4944-9CC7-3D86E9CB6995}"/>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5" name="Footer Placeholder 4">
            <a:extLst>
              <a:ext uri="{FF2B5EF4-FFF2-40B4-BE49-F238E27FC236}">
                <a16:creationId xmlns:a16="http://schemas.microsoft.com/office/drawing/2014/main" id="{41D1283D-AF28-E54F-890A-92F1884D6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A6823-D3B1-3540-B220-C0897011B969}"/>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3833890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t>7/25/23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5146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5811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977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7/25/23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770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D436-C26B-114A-A461-FAE9BCE53D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62D57A-8A44-5D46-B2D8-52B2CEEF56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1E89E-8CDF-FB4C-BEA1-F0A734787C1E}"/>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5" name="Footer Placeholder 4">
            <a:extLst>
              <a:ext uri="{FF2B5EF4-FFF2-40B4-BE49-F238E27FC236}">
                <a16:creationId xmlns:a16="http://schemas.microsoft.com/office/drawing/2014/main" id="{D26CAD01-0C4C-1943-B582-A91B6F7D3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31BD1-7B51-2146-A6E7-DAAD795F33A7}"/>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128878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661E-2A6E-4146-B799-A65ADC6AA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E97D4-8E76-AD4A-8D0C-EFDF7E9DDC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EDF667-319C-A34F-962B-632C1D7E6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E7646-ED4B-6D49-BA2E-73C458060229}"/>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6" name="Footer Placeholder 5">
            <a:extLst>
              <a:ext uri="{FF2B5EF4-FFF2-40B4-BE49-F238E27FC236}">
                <a16:creationId xmlns:a16="http://schemas.microsoft.com/office/drawing/2014/main" id="{7E0A6A66-E415-2148-BF00-9DE1C6654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0CF24-92A1-6143-9F93-3458C767D063}"/>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54420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0DA7-EFA6-C446-86AD-548ADA60E0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83D99A-5B25-F54C-A135-3CE12747A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C84697-F360-5D4D-835F-60DCB63CEC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EEBEB6-A534-8240-9FFE-ED6DBF9B6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D6B93-7938-6049-B6DC-81ED5A3D83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10A4D-2ACF-B344-9564-A47F995E1C42}"/>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8" name="Footer Placeholder 7">
            <a:extLst>
              <a:ext uri="{FF2B5EF4-FFF2-40B4-BE49-F238E27FC236}">
                <a16:creationId xmlns:a16="http://schemas.microsoft.com/office/drawing/2014/main" id="{0BA4DA78-7D58-3748-ACF7-E4FBBBC14B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C371C9-3BDE-3248-85EE-B40A97E5978C}"/>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399302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296E-6783-FE4B-9B1F-19450BC650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E621DD-B88C-684F-9332-08B77F45699D}"/>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4" name="Footer Placeholder 3">
            <a:extLst>
              <a:ext uri="{FF2B5EF4-FFF2-40B4-BE49-F238E27FC236}">
                <a16:creationId xmlns:a16="http://schemas.microsoft.com/office/drawing/2014/main" id="{4D6876F4-5FE5-E347-A9F3-10F70F6646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355A1A-A332-8743-8C32-CFB513703C15}"/>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315259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74052B-1357-DC46-89E2-3C0C270EE96C}"/>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3" name="Footer Placeholder 2">
            <a:extLst>
              <a:ext uri="{FF2B5EF4-FFF2-40B4-BE49-F238E27FC236}">
                <a16:creationId xmlns:a16="http://schemas.microsoft.com/office/drawing/2014/main" id="{06E4649D-7A73-1442-BB28-91E7517FCF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7640A0-33CE-234A-9C8B-7FAE0DC0576B}"/>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234053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FCBB-3376-B143-ABF9-F5D316AD6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00BC8-7B24-C348-9A05-CFA7A56877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4D73B-93D1-DD47-9785-B139E4863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6D0E0-46F3-7248-9266-6B0A8E4F5EB9}"/>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6" name="Footer Placeholder 5">
            <a:extLst>
              <a:ext uri="{FF2B5EF4-FFF2-40B4-BE49-F238E27FC236}">
                <a16:creationId xmlns:a16="http://schemas.microsoft.com/office/drawing/2014/main" id="{36EED77A-16EF-E04E-A093-EECDFC591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AC84D-8CDE-6642-B9A4-B2A12090210B}"/>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19215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5A99-99B2-5949-A3E6-F3A9A5006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2C01BD-5A64-8A4E-95DA-32B940F79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5018DA-1954-2F4D-BD2E-C56B5B60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3BDFA-4699-3045-B3C4-F507B6825EF6}"/>
              </a:ext>
            </a:extLst>
          </p:cNvPr>
          <p:cNvSpPr>
            <a:spLocks noGrp="1"/>
          </p:cNvSpPr>
          <p:nvPr>
            <p:ph type="dt" sz="half" idx="10"/>
          </p:nvPr>
        </p:nvSpPr>
        <p:spPr/>
        <p:txBody>
          <a:bodyPr/>
          <a:lstStyle/>
          <a:p>
            <a:fld id="{61D2FA26-780C-D948-BE2F-E9995ADD312F}" type="datetimeFigureOut">
              <a:rPr lang="en-US" smtClean="0"/>
              <a:t>7/25/23</a:t>
            </a:fld>
            <a:endParaRPr lang="en-US"/>
          </a:p>
        </p:txBody>
      </p:sp>
      <p:sp>
        <p:nvSpPr>
          <p:cNvPr id="6" name="Footer Placeholder 5">
            <a:extLst>
              <a:ext uri="{FF2B5EF4-FFF2-40B4-BE49-F238E27FC236}">
                <a16:creationId xmlns:a16="http://schemas.microsoft.com/office/drawing/2014/main" id="{C56651DA-1731-C448-851B-F28836EB2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38ED6-8CF8-ED4E-8A48-622405256817}"/>
              </a:ext>
            </a:extLst>
          </p:cNvPr>
          <p:cNvSpPr>
            <a:spLocks noGrp="1"/>
          </p:cNvSpPr>
          <p:nvPr>
            <p:ph type="sldNum" sz="quarter" idx="12"/>
          </p:nvPr>
        </p:nvSpPr>
        <p:spPr/>
        <p:txBody>
          <a:bodyPr/>
          <a:lstStyle/>
          <a:p>
            <a:fld id="{7F3EE7BD-3E8B-844A-95CD-1F1D3CBC0C00}" type="slidenum">
              <a:rPr lang="en-US" smtClean="0"/>
              <a:t>‹#›</a:t>
            </a:fld>
            <a:endParaRPr lang="en-US"/>
          </a:p>
        </p:txBody>
      </p:sp>
    </p:spTree>
    <p:extLst>
      <p:ext uri="{BB962C8B-B14F-4D97-AF65-F5344CB8AC3E}">
        <p14:creationId xmlns:p14="http://schemas.microsoft.com/office/powerpoint/2010/main" val="360646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7B2C2-E9B2-6641-A67A-412BA5DFA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3ADE2-FB5A-314D-81D1-307F9689C7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5C2EB-7E64-954C-80FC-B1D42B19D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2FA26-780C-D948-BE2F-E9995ADD312F}" type="datetimeFigureOut">
              <a:rPr lang="en-US" smtClean="0"/>
              <a:t>7/25/23</a:t>
            </a:fld>
            <a:endParaRPr lang="en-US"/>
          </a:p>
        </p:txBody>
      </p:sp>
      <p:sp>
        <p:nvSpPr>
          <p:cNvPr id="5" name="Footer Placeholder 4">
            <a:extLst>
              <a:ext uri="{FF2B5EF4-FFF2-40B4-BE49-F238E27FC236}">
                <a16:creationId xmlns:a16="http://schemas.microsoft.com/office/drawing/2014/main" id="{0F0E0E07-6B25-DC4E-90B5-2D68DF626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8660F-7D80-3C48-8E89-E119DC142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EE7BD-3E8B-844A-95CD-1F1D3CBC0C00}" type="slidenum">
              <a:rPr lang="en-US" smtClean="0"/>
              <a:t>‹#›</a:t>
            </a:fld>
            <a:endParaRPr lang="en-US"/>
          </a:p>
        </p:txBody>
      </p:sp>
    </p:spTree>
    <p:extLst>
      <p:ext uri="{BB962C8B-B14F-4D97-AF65-F5344CB8AC3E}">
        <p14:creationId xmlns:p14="http://schemas.microsoft.com/office/powerpoint/2010/main" val="7172333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1D2FA26-780C-D948-BE2F-E9995ADD312F}" type="datetimeFigureOut">
              <a:rPr lang="en-US" smtClean="0"/>
              <a:t>7/25/23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F3EE7BD-3E8B-844A-95CD-1F1D3CBC0C0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618120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b1harris@odu.edu"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b1harris@odu.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63C92F-0A59-1B4C-A1D8-9CE6A222FB5E}"/>
              </a:ext>
            </a:extLst>
          </p:cNvPr>
          <p:cNvSpPr txBox="1"/>
          <p:nvPr/>
        </p:nvSpPr>
        <p:spPr>
          <a:xfrm>
            <a:off x="1322457" y="4440031"/>
            <a:ext cx="5072063" cy="1415772"/>
          </a:xfrm>
          <a:prstGeom prst="rect">
            <a:avLst/>
          </a:prstGeom>
          <a:noFill/>
        </p:spPr>
        <p:txBody>
          <a:bodyPr wrap="square" rtlCol="0">
            <a:spAutoFit/>
          </a:bodyPr>
          <a:lstStyle/>
          <a:p>
            <a:r>
              <a:rPr lang="en-US" dirty="0">
                <a:latin typeface="+mj-lt"/>
              </a:rPr>
              <a:t>Presenter</a:t>
            </a:r>
          </a:p>
          <a:p>
            <a:r>
              <a:rPr lang="en-US" b="1" dirty="0">
                <a:latin typeface="+mj-lt"/>
              </a:rPr>
              <a:t>Brittney S. Harris</a:t>
            </a:r>
            <a:r>
              <a:rPr lang="en-US" dirty="0">
                <a:latin typeface="+mj-lt"/>
              </a:rPr>
              <a:t>, Asst. Professor of Theatre</a:t>
            </a:r>
          </a:p>
          <a:p>
            <a:r>
              <a:rPr lang="en-US" dirty="0">
                <a:latin typeface="+mj-lt"/>
              </a:rPr>
              <a:t>Old Dominion University </a:t>
            </a:r>
          </a:p>
          <a:p>
            <a:endParaRPr lang="en-US" sz="900" dirty="0">
              <a:latin typeface="+mj-lt"/>
            </a:endParaRPr>
          </a:p>
          <a:p>
            <a:endParaRPr lang="en-US" sz="400" dirty="0">
              <a:latin typeface="+mj-lt"/>
            </a:endParaRPr>
          </a:p>
          <a:p>
            <a:r>
              <a:rPr lang="en-US" dirty="0">
                <a:hlinkClick r:id="rId2">
                  <a:extLst>
                    <a:ext uri="{A12FA001-AC4F-418D-AE19-62706E023703}">
                      <ahyp:hlinkClr xmlns:ahyp="http://schemas.microsoft.com/office/drawing/2018/hyperlinkcolor" val="tx"/>
                    </a:ext>
                  </a:extLst>
                </a:hlinkClick>
              </a:rPr>
              <a:t>b1harris@odu.edu</a:t>
            </a:r>
            <a:r>
              <a:rPr lang="en-US" dirty="0"/>
              <a:t>	</a:t>
            </a:r>
          </a:p>
        </p:txBody>
      </p:sp>
      <p:sp>
        <p:nvSpPr>
          <p:cNvPr id="3" name="Title 1">
            <a:extLst>
              <a:ext uri="{FF2B5EF4-FFF2-40B4-BE49-F238E27FC236}">
                <a16:creationId xmlns:a16="http://schemas.microsoft.com/office/drawing/2014/main" id="{646B8B20-E402-CDDA-1010-1A6A98ECED1A}"/>
              </a:ext>
            </a:extLst>
          </p:cNvPr>
          <p:cNvSpPr txBox="1">
            <a:spLocks/>
          </p:cNvSpPr>
          <p:nvPr/>
        </p:nvSpPr>
        <p:spPr>
          <a:xfrm>
            <a:off x="1322457" y="2410790"/>
            <a:ext cx="8974482" cy="17462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4000" b="1" dirty="0"/>
              <a:t> </a:t>
            </a:r>
            <a:br>
              <a:rPr lang="en-US" sz="4000" b="1" dirty="0"/>
            </a:br>
            <a:r>
              <a:rPr lang="en-US" sz="4800" dirty="0">
                <a:latin typeface="Aharoni" panose="02010803020104030203" pitchFamily="2" charset="-79"/>
                <a:cs typeface="Aharoni" panose="02010803020104030203" pitchFamily="2" charset="-79"/>
              </a:rPr>
              <a:t>Personifying Resilience Through Narrative:</a:t>
            </a:r>
          </a:p>
          <a:p>
            <a:r>
              <a:rPr lang="en-US" sz="4800" i="1" dirty="0">
                <a:latin typeface="Calibri" panose="020F0502020204030204" pitchFamily="34" charset="0"/>
                <a:cs typeface="Calibri" panose="020F0502020204030204" pitchFamily="34" charset="0"/>
              </a:rPr>
              <a:t>Performing Pedigree</a:t>
            </a:r>
            <a:endParaRPr lang="en-US" sz="4000" b="1" dirty="0"/>
          </a:p>
        </p:txBody>
      </p:sp>
    </p:spTree>
    <p:extLst>
      <p:ext uri="{BB962C8B-B14F-4D97-AF65-F5344CB8AC3E}">
        <p14:creationId xmlns:p14="http://schemas.microsoft.com/office/powerpoint/2010/main" val="2620828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5E10A-3963-EF4C-9803-BED2B0F37910}"/>
              </a:ext>
            </a:extLst>
          </p:cNvPr>
          <p:cNvSpPr>
            <a:spLocks noGrp="1"/>
          </p:cNvSpPr>
          <p:nvPr>
            <p:ph type="title"/>
          </p:nvPr>
        </p:nvSpPr>
        <p:spPr>
          <a:xfrm>
            <a:off x="6096000" y="32246"/>
            <a:ext cx="4871795" cy="1365662"/>
          </a:xfrm>
        </p:spPr>
        <p:txBody>
          <a:bodyPr>
            <a:noAutofit/>
          </a:bodyPr>
          <a:lstStyle/>
          <a:p>
            <a:r>
              <a:rPr lang="en-US" sz="4000" dirty="0"/>
              <a:t>Case Study</a:t>
            </a:r>
          </a:p>
        </p:txBody>
      </p:sp>
      <p:sp>
        <p:nvSpPr>
          <p:cNvPr id="3" name="Content Placeholder 2">
            <a:extLst>
              <a:ext uri="{FF2B5EF4-FFF2-40B4-BE49-F238E27FC236}">
                <a16:creationId xmlns:a16="http://schemas.microsoft.com/office/drawing/2014/main" id="{92FB46A3-6FAE-1745-B143-62CD5A58A749}"/>
              </a:ext>
            </a:extLst>
          </p:cNvPr>
          <p:cNvSpPr>
            <a:spLocks noGrp="1"/>
          </p:cNvSpPr>
          <p:nvPr>
            <p:ph type="body" idx="1"/>
          </p:nvPr>
        </p:nvSpPr>
        <p:spPr>
          <a:xfrm>
            <a:off x="4374319" y="1501189"/>
            <a:ext cx="6593476" cy="1143324"/>
          </a:xfrm>
        </p:spPr>
        <p:txBody>
          <a:bodyPr>
            <a:normAutofit/>
          </a:bodyPr>
          <a:lstStyle/>
          <a:p>
            <a:pPr marL="0" indent="0">
              <a:buNone/>
            </a:pPr>
            <a:r>
              <a:rPr lang="en-US" b="1" dirty="0"/>
              <a:t>Personifying Resistance Through Theatre: </a:t>
            </a:r>
            <a:endParaRPr lang="en-US" sz="1000" b="1" dirty="0"/>
          </a:p>
          <a:p>
            <a:pPr marL="0" indent="0">
              <a:lnSpc>
                <a:spcPct val="100000"/>
              </a:lnSpc>
              <a:spcBef>
                <a:spcPts val="0"/>
              </a:spcBef>
              <a:buNone/>
            </a:pPr>
            <a:r>
              <a:rPr lang="en-US" dirty="0"/>
              <a:t>Performing </a:t>
            </a:r>
            <a:r>
              <a:rPr lang="en-US" i="1" dirty="0"/>
              <a:t>Pedigree</a:t>
            </a:r>
            <a:endParaRPr lang="en-US" dirty="0"/>
          </a:p>
        </p:txBody>
      </p:sp>
      <p:sp>
        <p:nvSpPr>
          <p:cNvPr id="9" name="Content Placeholder 2">
            <a:extLst>
              <a:ext uri="{FF2B5EF4-FFF2-40B4-BE49-F238E27FC236}">
                <a16:creationId xmlns:a16="http://schemas.microsoft.com/office/drawing/2014/main" id="{58D9FD69-1941-1B4B-B52E-FA6B730AC4E4}"/>
              </a:ext>
            </a:extLst>
          </p:cNvPr>
          <p:cNvSpPr txBox="1">
            <a:spLocks/>
          </p:cNvSpPr>
          <p:nvPr/>
        </p:nvSpPr>
        <p:spPr>
          <a:xfrm>
            <a:off x="5755603" y="2939275"/>
            <a:ext cx="4404649" cy="1243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2"/>
                </a:solidFill>
                <a:effectLst/>
                <a:uLnTx/>
                <a:uFillTx/>
                <a:latin typeface="Century Gothic"/>
                <a:ea typeface="+mn-ea"/>
                <a:cs typeface="+mn-cs"/>
              </a:rPr>
              <a:t>Form of Performance as Activism:</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tx2"/>
                </a:solidFill>
                <a:effectLst/>
                <a:uLnTx/>
                <a:uFillTx/>
                <a:latin typeface="Century Gothic"/>
                <a:ea typeface="+mn-ea"/>
                <a:cs typeface="+mn-cs"/>
              </a:rPr>
              <a:t>Image Theatre, Cop-In-Head</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1" u="none" strike="noStrike" kern="1200" cap="none" spc="0" normalizeH="0" baseline="0" noProof="0" dirty="0">
              <a:ln>
                <a:noFill/>
              </a:ln>
              <a:solidFill>
                <a:schemeClr val="tx2"/>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chemeClr val="tx2"/>
                </a:solidFill>
                <a:effectLst/>
                <a:uLnTx/>
                <a:uFillTx/>
                <a:latin typeface="Century Gothic"/>
                <a:ea typeface="+mn-ea"/>
                <a:cs typeface="+mn-cs"/>
              </a:rPr>
              <a:t>Theatre of the Oppressed, Augusto Boal</a:t>
            </a:r>
            <a:endParaRPr kumimoji="0" lang="en-US" sz="2400" b="0" i="1" u="none" strike="noStrike" kern="1200" cap="none" spc="0" normalizeH="0" baseline="0" noProof="0" dirty="0">
              <a:ln>
                <a:noFill/>
              </a:ln>
              <a:solidFill>
                <a:schemeClr val="tx2"/>
              </a:solidFill>
              <a:effectLst/>
              <a:uLnTx/>
              <a:uFillTx/>
              <a:latin typeface="Century Gothic"/>
              <a:ea typeface="+mn-ea"/>
              <a:cs typeface="+mn-cs"/>
            </a:endParaRPr>
          </a:p>
        </p:txBody>
      </p:sp>
      <p:pic>
        <p:nvPicPr>
          <p:cNvPr id="11" name="Picture 10" descr="A picture containing text, indoor&#10;&#10;Description automatically generated">
            <a:extLst>
              <a:ext uri="{FF2B5EF4-FFF2-40B4-BE49-F238E27FC236}">
                <a16:creationId xmlns:a16="http://schemas.microsoft.com/office/drawing/2014/main" id="{0251970E-64C6-864D-8B89-15A32A4461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598" y="283580"/>
            <a:ext cx="4648580" cy="6574420"/>
          </a:xfrm>
          <a:prstGeom prst="rect">
            <a:avLst/>
          </a:prstGeom>
        </p:spPr>
      </p:pic>
      <p:sp>
        <p:nvSpPr>
          <p:cNvPr id="5" name="Content Placeholder 2">
            <a:extLst>
              <a:ext uri="{FF2B5EF4-FFF2-40B4-BE49-F238E27FC236}">
                <a16:creationId xmlns:a16="http://schemas.microsoft.com/office/drawing/2014/main" id="{5E176CC3-6AC7-7BDA-D2C6-32EDCC34A3AA}"/>
              </a:ext>
            </a:extLst>
          </p:cNvPr>
          <p:cNvSpPr txBox="1">
            <a:spLocks/>
          </p:cNvSpPr>
          <p:nvPr/>
        </p:nvSpPr>
        <p:spPr>
          <a:xfrm>
            <a:off x="5090037" y="4566081"/>
            <a:ext cx="5735782" cy="91934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2"/>
                </a:solidFill>
                <a:effectLst/>
                <a:uLnTx/>
                <a:uFillTx/>
                <a:latin typeface="Century Gothic"/>
                <a:ea typeface="+mn-ea"/>
                <a:cs typeface="+mn-cs"/>
              </a:rPr>
              <a:t>Question explored:</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chemeClr val="tx2"/>
                </a:solidFill>
                <a:effectLst/>
                <a:uLnTx/>
                <a:uFillTx/>
                <a:latin typeface="Times New Roman" panose="02020603050405020304" pitchFamily="18" charset="0"/>
                <a:ea typeface="Arial" panose="020B0604020202020204" pitchFamily="34" charset="0"/>
                <a:cs typeface="+mn-cs"/>
              </a:rPr>
              <a:t>can embodied storytelling be used as a tool for evolving how narratives of resilience are archived, shared, remembered, and incite a dialogue in promoting social reform and change? </a:t>
            </a:r>
            <a:endPar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Arial" panose="020B06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chemeClr val="tx2"/>
              </a:solidFill>
              <a:effectLst/>
              <a:uLnTx/>
              <a:uFillTx/>
              <a:latin typeface="Century Gothic"/>
              <a:ea typeface="+mn-ea"/>
              <a:cs typeface="+mn-cs"/>
            </a:endParaRPr>
          </a:p>
        </p:txBody>
      </p:sp>
    </p:spTree>
    <p:extLst>
      <p:ext uri="{BB962C8B-B14F-4D97-AF65-F5344CB8AC3E}">
        <p14:creationId xmlns:p14="http://schemas.microsoft.com/office/powerpoint/2010/main" val="194661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74511-9C03-1F40-AE3F-663F4E39C796}"/>
              </a:ext>
            </a:extLst>
          </p:cNvPr>
          <p:cNvSpPr>
            <a:spLocks noGrp="1"/>
          </p:cNvSpPr>
          <p:nvPr>
            <p:ph idx="1"/>
          </p:nvPr>
        </p:nvSpPr>
        <p:spPr>
          <a:xfrm>
            <a:off x="275813" y="940814"/>
            <a:ext cx="10515600" cy="602708"/>
          </a:xfrm>
        </p:spPr>
        <p:txBody>
          <a:bodyPr>
            <a:normAutofit/>
          </a:bodyPr>
          <a:lstStyle/>
          <a:p>
            <a:pPr marL="0" indent="0">
              <a:buNone/>
            </a:pPr>
            <a:r>
              <a:rPr lang="en-US" sz="3600" b="1" i="1" dirty="0">
                <a:solidFill>
                  <a:schemeClr val="bg2"/>
                </a:solidFill>
              </a:rPr>
              <a:t>Pedigree Impact: </a:t>
            </a:r>
            <a:r>
              <a:rPr lang="en-US" sz="3600" dirty="0">
                <a:solidFill>
                  <a:schemeClr val="bg2"/>
                </a:solidFill>
              </a:rPr>
              <a:t>Embodying the Resolution </a:t>
            </a:r>
            <a:endParaRPr lang="en-US" sz="3600" i="1" dirty="0">
              <a:solidFill>
                <a:schemeClr val="bg2"/>
              </a:solidFill>
            </a:endParaRPr>
          </a:p>
        </p:txBody>
      </p:sp>
      <p:sp>
        <p:nvSpPr>
          <p:cNvPr id="8" name="TextBox 7">
            <a:extLst>
              <a:ext uri="{FF2B5EF4-FFF2-40B4-BE49-F238E27FC236}">
                <a16:creationId xmlns:a16="http://schemas.microsoft.com/office/drawing/2014/main" id="{5FBC979C-515D-2745-9679-73C68770212C}"/>
              </a:ext>
            </a:extLst>
          </p:cNvPr>
          <p:cNvSpPr txBox="1"/>
          <p:nvPr/>
        </p:nvSpPr>
        <p:spPr>
          <a:xfrm>
            <a:off x="498779" y="1829611"/>
            <a:ext cx="10915375" cy="3970318"/>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rPr>
              <a:t>Response to BLM Movement and George Floyd murder </a:t>
            </a:r>
          </a:p>
          <a:p>
            <a:pPr marL="914400" marR="0" lvl="1"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rPr>
              <a:t>The work is about the </a:t>
            </a:r>
            <a:r>
              <a:rPr kumimoji="0" lang="en-US" sz="2400" b="1" i="0" u="none" strike="noStrike" kern="1200" cap="none" spc="0" normalizeH="0" baseline="0" noProof="0" dirty="0">
                <a:ln>
                  <a:noFill/>
                </a:ln>
                <a:solidFill>
                  <a:schemeClr val="bg2"/>
                </a:solidFill>
                <a:effectLst/>
                <a:uLnTx/>
                <a:uFillTx/>
                <a:latin typeface="Calibri" panose="020F0502020204030204"/>
                <a:ea typeface="+mn-ea"/>
                <a:cs typeface="+mn-cs"/>
              </a:rPr>
              <a:t>process of discovery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rPr>
              <a:t>The role of the audience-</a:t>
            </a:r>
            <a:r>
              <a:rPr kumimoji="0" lang="en-US" sz="2400" b="1" i="1" u="none" strike="noStrike" kern="1200" cap="none" spc="0" normalizeH="0" baseline="0" noProof="0" dirty="0">
                <a:ln>
                  <a:noFill/>
                </a:ln>
                <a:solidFill>
                  <a:schemeClr val="bg2"/>
                </a:solidFill>
                <a:effectLst/>
                <a:uLnTx/>
                <a:uFillTx/>
                <a:latin typeface="Calibri" panose="020F0502020204030204"/>
                <a:ea typeface="+mn-ea"/>
                <a:cs typeface="+mn-cs"/>
              </a:rPr>
              <a:t>being a ‘</a:t>
            </a:r>
            <a:r>
              <a:rPr kumimoji="0" lang="en-US" sz="2400" b="1" i="1" u="none" strike="noStrike" kern="1200" cap="none" spc="0" normalizeH="0" baseline="0" noProof="0" dirty="0" err="1">
                <a:ln>
                  <a:noFill/>
                </a:ln>
                <a:solidFill>
                  <a:schemeClr val="bg2"/>
                </a:solidFill>
                <a:effectLst/>
                <a:uLnTx/>
                <a:uFillTx/>
                <a:latin typeface="Calibri" panose="020F0502020204030204"/>
                <a:ea typeface="+mn-ea"/>
                <a:cs typeface="+mn-cs"/>
              </a:rPr>
              <a:t>spect</a:t>
            </a:r>
            <a:r>
              <a:rPr kumimoji="0" lang="en-US" sz="2400" b="1" i="1" u="none" strike="noStrike" kern="1200" cap="none" spc="0" normalizeH="0" baseline="0" noProof="0" dirty="0">
                <a:ln>
                  <a:noFill/>
                </a:ln>
                <a:solidFill>
                  <a:schemeClr val="bg2"/>
                </a:solidFill>
                <a:effectLst/>
                <a:uLnTx/>
                <a:uFillTx/>
                <a:latin typeface="Calibri" panose="020F0502020204030204"/>
                <a:ea typeface="+mn-ea"/>
                <a:cs typeface="+mn-cs"/>
              </a:rPr>
              <a:t>-actor’ </a:t>
            </a:r>
            <a:r>
              <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rPr>
              <a:t>can be therapeutic not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rPr>
              <a:t>Interactive dialogue beyond our screens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schemeClr val="bg2"/>
                </a:solidFill>
                <a:effectLst/>
                <a:uLnTx/>
                <a:uFillTx/>
                <a:latin typeface="Calibri" panose="020F0502020204030204"/>
                <a:ea typeface="+mn-ea"/>
                <a:cs typeface="+mn-cs"/>
              </a:rPr>
              <a:t>Partnering with mental health awareness agencies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3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74511-9C03-1F40-AE3F-663F4E39C796}"/>
              </a:ext>
            </a:extLst>
          </p:cNvPr>
          <p:cNvSpPr>
            <a:spLocks noGrp="1"/>
          </p:cNvSpPr>
          <p:nvPr>
            <p:ph idx="1"/>
          </p:nvPr>
        </p:nvSpPr>
        <p:spPr>
          <a:xfrm>
            <a:off x="2679700" y="2464988"/>
            <a:ext cx="6400800" cy="2526112"/>
          </a:xfrm>
        </p:spPr>
        <p:txBody>
          <a:bodyPr>
            <a:normAutofit/>
          </a:bodyPr>
          <a:lstStyle/>
          <a:p>
            <a:pPr marL="0" indent="0" algn="ctr">
              <a:buNone/>
            </a:pPr>
            <a:r>
              <a:rPr lang="en-US" sz="4400" dirty="0">
                <a:solidFill>
                  <a:schemeClr val="bg2"/>
                </a:solidFill>
              </a:rPr>
              <a:t>Presentation:</a:t>
            </a:r>
          </a:p>
          <a:p>
            <a:pPr marL="0" indent="0" algn="ctr">
              <a:buNone/>
            </a:pPr>
            <a:r>
              <a:rPr lang="en-US" sz="7200" i="1" dirty="0">
                <a:solidFill>
                  <a:schemeClr val="bg2"/>
                </a:solidFill>
              </a:rPr>
              <a:t>PEDIGREE</a:t>
            </a:r>
          </a:p>
        </p:txBody>
      </p:sp>
    </p:spTree>
    <p:extLst>
      <p:ext uri="{BB962C8B-B14F-4D97-AF65-F5344CB8AC3E}">
        <p14:creationId xmlns:p14="http://schemas.microsoft.com/office/powerpoint/2010/main" val="103353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63C92F-0A59-1B4C-A1D8-9CE6A222FB5E}"/>
              </a:ext>
            </a:extLst>
          </p:cNvPr>
          <p:cNvSpPr txBox="1"/>
          <p:nvPr/>
        </p:nvSpPr>
        <p:spPr>
          <a:xfrm>
            <a:off x="1322457" y="4440031"/>
            <a:ext cx="5072063" cy="1415772"/>
          </a:xfrm>
          <a:prstGeom prst="rect">
            <a:avLst/>
          </a:prstGeom>
          <a:noFill/>
        </p:spPr>
        <p:txBody>
          <a:bodyPr wrap="square" rtlCol="0">
            <a:spAutoFit/>
          </a:bodyPr>
          <a:lstStyle/>
          <a:p>
            <a:r>
              <a:rPr lang="en-US" dirty="0">
                <a:latin typeface="+mj-lt"/>
              </a:rPr>
              <a:t>Presenter</a:t>
            </a:r>
          </a:p>
          <a:p>
            <a:r>
              <a:rPr lang="en-US" b="1" dirty="0">
                <a:latin typeface="+mj-lt"/>
              </a:rPr>
              <a:t>Brittney S. Harris</a:t>
            </a:r>
            <a:r>
              <a:rPr lang="en-US" dirty="0">
                <a:latin typeface="+mj-lt"/>
              </a:rPr>
              <a:t>, Asst. Professor of Theatre</a:t>
            </a:r>
          </a:p>
          <a:p>
            <a:r>
              <a:rPr lang="en-US" dirty="0">
                <a:latin typeface="+mj-lt"/>
              </a:rPr>
              <a:t>Old Dominion University </a:t>
            </a:r>
          </a:p>
          <a:p>
            <a:endParaRPr lang="en-US" sz="900" dirty="0">
              <a:latin typeface="+mj-lt"/>
            </a:endParaRPr>
          </a:p>
          <a:p>
            <a:endParaRPr lang="en-US" sz="400" dirty="0">
              <a:latin typeface="+mj-lt"/>
            </a:endParaRPr>
          </a:p>
          <a:p>
            <a:r>
              <a:rPr lang="en-US" dirty="0">
                <a:hlinkClick r:id="rId2">
                  <a:extLst>
                    <a:ext uri="{A12FA001-AC4F-418D-AE19-62706E023703}">
                      <ahyp:hlinkClr xmlns:ahyp="http://schemas.microsoft.com/office/drawing/2018/hyperlinkcolor" val="tx"/>
                    </a:ext>
                  </a:extLst>
                </a:hlinkClick>
              </a:rPr>
              <a:t>b1harris@odu.edu</a:t>
            </a:r>
            <a:r>
              <a:rPr lang="en-US" dirty="0"/>
              <a:t>	</a:t>
            </a:r>
          </a:p>
        </p:txBody>
      </p:sp>
      <p:sp>
        <p:nvSpPr>
          <p:cNvPr id="3" name="Title 1">
            <a:extLst>
              <a:ext uri="{FF2B5EF4-FFF2-40B4-BE49-F238E27FC236}">
                <a16:creationId xmlns:a16="http://schemas.microsoft.com/office/drawing/2014/main" id="{646B8B20-E402-CDDA-1010-1A6A98ECED1A}"/>
              </a:ext>
            </a:extLst>
          </p:cNvPr>
          <p:cNvSpPr txBox="1">
            <a:spLocks/>
          </p:cNvSpPr>
          <p:nvPr/>
        </p:nvSpPr>
        <p:spPr>
          <a:xfrm>
            <a:off x="1322457" y="2410790"/>
            <a:ext cx="8974482" cy="17462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4000" b="1" dirty="0"/>
              <a:t> </a:t>
            </a:r>
            <a:br>
              <a:rPr lang="en-US" sz="4000" b="1" dirty="0"/>
            </a:br>
            <a:r>
              <a:rPr lang="en-US" sz="4800" dirty="0">
                <a:latin typeface="Aharoni" panose="02010803020104030203" pitchFamily="2" charset="-79"/>
                <a:cs typeface="Aharoni" panose="02010803020104030203" pitchFamily="2" charset="-79"/>
              </a:rPr>
              <a:t>Personifying Resilience Through Narrative:</a:t>
            </a:r>
          </a:p>
          <a:p>
            <a:r>
              <a:rPr lang="en-US" sz="4800" i="1" dirty="0">
                <a:latin typeface="Calibri" panose="020F0502020204030204" pitchFamily="34" charset="0"/>
                <a:cs typeface="Calibri" panose="020F0502020204030204" pitchFamily="34" charset="0"/>
              </a:rPr>
              <a:t>Performing Pedigree</a:t>
            </a:r>
            <a:endParaRPr lang="en-US" sz="4000" b="1" dirty="0"/>
          </a:p>
        </p:txBody>
      </p:sp>
    </p:spTree>
    <p:extLst>
      <p:ext uri="{BB962C8B-B14F-4D97-AF65-F5344CB8AC3E}">
        <p14:creationId xmlns:p14="http://schemas.microsoft.com/office/powerpoint/2010/main" val="25106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EBAD-EFA3-F145-8247-4213E02A09BE}"/>
              </a:ext>
            </a:extLst>
          </p:cNvPr>
          <p:cNvSpPr>
            <a:spLocks noGrp="1"/>
          </p:cNvSpPr>
          <p:nvPr>
            <p:ph type="title"/>
          </p:nvPr>
        </p:nvSpPr>
        <p:spPr>
          <a:xfrm>
            <a:off x="469900" y="620178"/>
            <a:ext cx="10515600" cy="1325563"/>
          </a:xfrm>
        </p:spPr>
        <p:txBody>
          <a:bodyPr>
            <a:noAutofit/>
          </a:bodyPr>
          <a:lstStyle/>
          <a:p>
            <a:r>
              <a:rPr lang="en-US" sz="4000" b="1" dirty="0">
                <a:solidFill>
                  <a:schemeClr val="bg2"/>
                </a:solidFill>
              </a:rPr>
              <a:t> </a:t>
            </a:r>
            <a:br>
              <a:rPr lang="en-US" sz="4000" b="1" dirty="0">
                <a:solidFill>
                  <a:schemeClr val="bg2"/>
                </a:solidFill>
              </a:rPr>
            </a:br>
            <a:r>
              <a:rPr lang="en-US" sz="4000" b="1" dirty="0">
                <a:solidFill>
                  <a:schemeClr val="bg2"/>
                </a:solidFill>
              </a:rPr>
              <a:t>About My Research</a:t>
            </a:r>
            <a:br>
              <a:rPr lang="en-US" sz="4000" b="1" dirty="0">
                <a:solidFill>
                  <a:schemeClr val="bg2"/>
                </a:solidFill>
              </a:rPr>
            </a:br>
            <a:endParaRPr lang="en-US" sz="4000" b="1" dirty="0">
              <a:solidFill>
                <a:schemeClr val="bg2"/>
              </a:solidFill>
            </a:endParaRPr>
          </a:p>
        </p:txBody>
      </p:sp>
      <p:sp>
        <p:nvSpPr>
          <p:cNvPr id="3" name="Content Placeholder 2">
            <a:extLst>
              <a:ext uri="{FF2B5EF4-FFF2-40B4-BE49-F238E27FC236}">
                <a16:creationId xmlns:a16="http://schemas.microsoft.com/office/drawing/2014/main" id="{16D74511-9C03-1F40-AE3F-663F4E39C796}"/>
              </a:ext>
            </a:extLst>
          </p:cNvPr>
          <p:cNvSpPr>
            <a:spLocks noGrp="1"/>
          </p:cNvSpPr>
          <p:nvPr>
            <p:ph idx="1"/>
          </p:nvPr>
        </p:nvSpPr>
        <p:spPr>
          <a:xfrm>
            <a:off x="469900" y="1945741"/>
            <a:ext cx="10731500" cy="4533383"/>
          </a:xfrm>
        </p:spPr>
        <p:txBody>
          <a:bodyPr>
            <a:normAutofit/>
          </a:bodyPr>
          <a:lstStyle/>
          <a:p>
            <a:pPr marL="0" indent="0">
              <a:buNone/>
            </a:pPr>
            <a:r>
              <a:rPr lang="en-US" sz="2400" b="1" u="sng" dirty="0">
                <a:solidFill>
                  <a:schemeClr val="bg2"/>
                </a:solidFill>
              </a:rPr>
              <a:t>Areas of Expertise</a:t>
            </a:r>
          </a:p>
          <a:p>
            <a:pPr marL="0" indent="0">
              <a:buNone/>
            </a:pPr>
            <a:r>
              <a:rPr lang="en-US" sz="2400" dirty="0">
                <a:solidFill>
                  <a:schemeClr val="bg2"/>
                </a:solidFill>
              </a:rPr>
              <a:t>Race and Performance, Performance as Activism, and Devised Community-Engaged Theatre.</a:t>
            </a:r>
          </a:p>
          <a:p>
            <a:pPr lvl="1"/>
            <a:r>
              <a:rPr lang="en-US" sz="2000" dirty="0">
                <a:solidFill>
                  <a:schemeClr val="bg2"/>
                </a:solidFill>
                <a:latin typeface="Calibri" panose="020F0502020204030204" pitchFamily="34" charset="0"/>
                <a:ea typeface="Calibri" panose="020F0502020204030204" pitchFamily="34" charset="0"/>
                <a:cs typeface="Calibri" panose="020F0502020204030204" pitchFamily="34" charset="0"/>
              </a:rPr>
              <a:t>C</a:t>
            </a:r>
            <a:r>
              <a:rPr lang="en-US" sz="20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an be categorized as “Applied Theatre”</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i="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400" b="1" u="sng"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Ideological/ Methodological Approach</a:t>
            </a:r>
          </a:p>
          <a:p>
            <a:pPr marL="457200" lvl="1" indent="0">
              <a:spcBef>
                <a:spcPts val="0"/>
              </a:spcBef>
              <a:buNone/>
            </a:pPr>
            <a:r>
              <a:rPr lang="en-US"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Theatre of the Oppressed, Augusto Boal</a:t>
            </a:r>
          </a:p>
          <a:p>
            <a:pPr marL="457200" lvl="1" indent="0">
              <a:spcBef>
                <a:spcPts val="0"/>
              </a:spcBef>
              <a:buNone/>
            </a:pPr>
            <a:r>
              <a:rPr lang="en-US"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Theatre for Community, Conflict, and Dialogue, Michael </a:t>
            </a:r>
            <a:r>
              <a:rPr lang="en-US" dirty="0" err="1">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Rohd</a:t>
            </a:r>
            <a:r>
              <a:rPr lang="en-US"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solidFill>
                <a:schemeClr val="bg2"/>
              </a:solidFill>
            </a:endParaRPr>
          </a:p>
          <a:p>
            <a:pPr marL="0" indent="0">
              <a:buNone/>
            </a:pPr>
            <a:endParaRPr lang="en-US" sz="3600" dirty="0">
              <a:solidFill>
                <a:schemeClr val="bg2"/>
              </a:solidFill>
            </a:endParaRPr>
          </a:p>
          <a:p>
            <a:pPr marL="0" indent="0">
              <a:buNone/>
            </a:pPr>
            <a:endParaRPr lang="en-US" sz="3600" dirty="0">
              <a:solidFill>
                <a:schemeClr val="bg2"/>
              </a:solidFill>
            </a:endParaRPr>
          </a:p>
        </p:txBody>
      </p:sp>
    </p:spTree>
    <p:extLst>
      <p:ext uri="{BB962C8B-B14F-4D97-AF65-F5344CB8AC3E}">
        <p14:creationId xmlns:p14="http://schemas.microsoft.com/office/powerpoint/2010/main" val="365035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5EBAD-EFA3-F145-8247-4213E02A09BE}"/>
              </a:ext>
            </a:extLst>
          </p:cNvPr>
          <p:cNvSpPr>
            <a:spLocks noGrp="1"/>
          </p:cNvSpPr>
          <p:nvPr>
            <p:ph type="title"/>
          </p:nvPr>
        </p:nvSpPr>
        <p:spPr>
          <a:xfrm>
            <a:off x="358076" y="386317"/>
            <a:ext cx="6893056" cy="1807305"/>
          </a:xfrm>
        </p:spPr>
        <p:txBody>
          <a:bodyPr>
            <a:normAutofit fontScale="90000"/>
          </a:bodyPr>
          <a:lstStyle/>
          <a:p>
            <a:r>
              <a:rPr lang="en-US" sz="4100" b="1" dirty="0">
                <a:solidFill>
                  <a:schemeClr val="bg2"/>
                </a:solidFill>
              </a:rPr>
              <a:t> </a:t>
            </a:r>
            <a:br>
              <a:rPr lang="en-US" sz="4100" b="1" dirty="0">
                <a:solidFill>
                  <a:schemeClr val="bg2"/>
                </a:solidFill>
              </a:rPr>
            </a:br>
            <a:r>
              <a:rPr kumimoji="0" lang="en-US" sz="4400" b="1" i="1" u="none" strike="noStrike" kern="1200" cap="none" spc="0" normalizeH="0" baseline="0" noProof="0" dirty="0">
                <a:ln>
                  <a:noFill/>
                </a:ln>
                <a:solidFill>
                  <a:schemeClr val="bg2"/>
                </a:solidFill>
                <a:effectLst/>
                <a:uLnTx/>
                <a:uFillTx/>
                <a:latin typeface="Franklin Gothic Book" panose="020B0503020102020204"/>
                <a:ea typeface="+mj-ea"/>
                <a:cs typeface="+mj-cs"/>
              </a:rPr>
              <a:t>Embodying A Resolution… </a:t>
            </a:r>
            <a:br>
              <a:rPr lang="en-US" sz="4100" b="1" dirty="0">
                <a:solidFill>
                  <a:schemeClr val="bg2"/>
                </a:solidFill>
              </a:rPr>
            </a:br>
            <a:endParaRPr lang="en-US" sz="4100" b="1" dirty="0">
              <a:solidFill>
                <a:schemeClr val="bg2"/>
              </a:solidFill>
            </a:endParaRPr>
          </a:p>
        </p:txBody>
      </p:sp>
      <p:sp>
        <p:nvSpPr>
          <p:cNvPr id="3" name="Content Placeholder 2">
            <a:extLst>
              <a:ext uri="{FF2B5EF4-FFF2-40B4-BE49-F238E27FC236}">
                <a16:creationId xmlns:a16="http://schemas.microsoft.com/office/drawing/2014/main" id="{16D74511-9C03-1F40-AE3F-663F4E39C796}"/>
              </a:ext>
            </a:extLst>
          </p:cNvPr>
          <p:cNvSpPr>
            <a:spLocks noGrp="1"/>
          </p:cNvSpPr>
          <p:nvPr>
            <p:ph idx="1"/>
          </p:nvPr>
        </p:nvSpPr>
        <p:spPr>
          <a:xfrm>
            <a:off x="332942" y="1664045"/>
            <a:ext cx="5563332" cy="4716096"/>
          </a:xfrm>
        </p:spPr>
        <p:txBody>
          <a:bodyPr>
            <a:normAutofit lnSpcReduction="10000"/>
          </a:bodyPr>
          <a:lstStyle/>
          <a:p>
            <a:pPr marL="0" indent="0">
              <a:buNone/>
            </a:pPr>
            <a:r>
              <a:rPr lang="en-US" sz="1800" dirty="0">
                <a:solidFill>
                  <a:schemeClr val="bg2"/>
                </a:solidFill>
              </a:rPr>
              <a:t>At the foundation of our own existence is the desire to identify and understand one's own purpose. Artistic expression, for years, has been an outlet for exploring such depths. In the means of theatrical performance, there is a platform that exists for artists to explore their own roots, questions about morals and society, and spirituality. </a:t>
            </a:r>
          </a:p>
          <a:p>
            <a:pPr marL="0" indent="0">
              <a:buNone/>
            </a:pPr>
            <a:endParaRPr lang="en-US" sz="1600" dirty="0">
              <a:solidFill>
                <a:schemeClr val="bg2"/>
              </a:solidFill>
            </a:endParaRPr>
          </a:p>
          <a:p>
            <a:pPr marL="0" indent="0">
              <a:buNone/>
            </a:pPr>
            <a:r>
              <a:rPr lang="en-US" sz="2400" b="1" dirty="0">
                <a:solidFill>
                  <a:schemeClr val="bg2"/>
                </a:solidFill>
              </a:rPr>
              <a:t>Topics addressed</a:t>
            </a:r>
            <a:r>
              <a:rPr lang="en-US" sz="1800" b="1" dirty="0">
                <a:solidFill>
                  <a:schemeClr val="bg2"/>
                </a:solidFill>
              </a:rPr>
              <a:t>:</a:t>
            </a:r>
          </a:p>
          <a:p>
            <a:pPr>
              <a:lnSpc>
                <a:spcPct val="100000"/>
              </a:lnSpc>
              <a:spcBef>
                <a:spcPts val="0"/>
              </a:spcBef>
            </a:pPr>
            <a:r>
              <a:rPr lang="en-US" sz="2400" b="1" dirty="0">
                <a:solidFill>
                  <a:schemeClr val="bg2"/>
                </a:solidFill>
              </a:rPr>
              <a:t>About </a:t>
            </a:r>
            <a:r>
              <a:rPr lang="en-US" sz="2400" dirty="0">
                <a:solidFill>
                  <a:schemeClr val="bg2"/>
                </a:solidFill>
              </a:rPr>
              <a:t>Performance as Activism</a:t>
            </a:r>
          </a:p>
          <a:p>
            <a:pPr lvl="1">
              <a:lnSpc>
                <a:spcPct val="100000"/>
              </a:lnSpc>
              <a:spcBef>
                <a:spcPts val="0"/>
              </a:spcBef>
              <a:buFont typeface="Courier New" panose="02070309020205020404" pitchFamily="49" charset="0"/>
              <a:buChar char="o"/>
            </a:pPr>
            <a:r>
              <a:rPr lang="en-US" sz="1500" dirty="0">
                <a:solidFill>
                  <a:schemeClr val="bg2"/>
                </a:solidFill>
              </a:rPr>
              <a:t>HOW &amp; WHY THIS WORK?</a:t>
            </a:r>
          </a:p>
          <a:p>
            <a:pPr lvl="1">
              <a:lnSpc>
                <a:spcPct val="100000"/>
              </a:lnSpc>
              <a:spcBef>
                <a:spcPts val="0"/>
              </a:spcBef>
              <a:buFont typeface="Courier New" panose="02070309020205020404" pitchFamily="49" charset="0"/>
              <a:buChar char="o"/>
            </a:pPr>
            <a:endParaRPr lang="en-US" sz="1500" dirty="0">
              <a:solidFill>
                <a:schemeClr val="bg2"/>
              </a:solidFill>
            </a:endParaRPr>
          </a:p>
          <a:p>
            <a:pPr>
              <a:lnSpc>
                <a:spcPct val="100000"/>
              </a:lnSpc>
              <a:spcBef>
                <a:spcPts val="0"/>
              </a:spcBef>
            </a:pPr>
            <a:r>
              <a:rPr lang="en-US" sz="2400" b="1" i="1" dirty="0">
                <a:solidFill>
                  <a:schemeClr val="bg2"/>
                </a:solidFill>
              </a:rPr>
              <a:t>Setting the Stage: </a:t>
            </a:r>
            <a:r>
              <a:rPr lang="en-US" sz="2400" i="1" dirty="0">
                <a:solidFill>
                  <a:schemeClr val="bg2"/>
                </a:solidFill>
              </a:rPr>
              <a:t>Performance as Activism Methodologies and Techniques</a:t>
            </a:r>
          </a:p>
          <a:p>
            <a:pPr>
              <a:lnSpc>
                <a:spcPct val="100000"/>
              </a:lnSpc>
              <a:spcBef>
                <a:spcPts val="0"/>
              </a:spcBef>
            </a:pPr>
            <a:endParaRPr lang="en-US" sz="2400" i="1" dirty="0">
              <a:solidFill>
                <a:schemeClr val="bg2"/>
              </a:solidFill>
            </a:endParaRPr>
          </a:p>
          <a:p>
            <a:pPr>
              <a:lnSpc>
                <a:spcPct val="100000"/>
              </a:lnSpc>
              <a:spcBef>
                <a:spcPts val="0"/>
              </a:spcBef>
            </a:pPr>
            <a:r>
              <a:rPr lang="en-US" sz="2400" b="1" dirty="0">
                <a:solidFill>
                  <a:schemeClr val="bg2"/>
                </a:solidFill>
              </a:rPr>
              <a:t>Case Study: </a:t>
            </a:r>
            <a:r>
              <a:rPr lang="en-US" sz="2400" i="1" dirty="0">
                <a:solidFill>
                  <a:schemeClr val="bg2"/>
                </a:solidFill>
              </a:rPr>
              <a:t>Pedigree</a:t>
            </a:r>
            <a:endParaRPr lang="en-US" sz="2400" dirty="0">
              <a:solidFill>
                <a:schemeClr val="bg2"/>
              </a:solidFill>
            </a:endParaRPr>
          </a:p>
          <a:p>
            <a:pPr marL="0" marR="0" indent="0">
              <a:spcBef>
                <a:spcPts val="0"/>
              </a:spcBef>
              <a:spcAft>
                <a:spcPts val="0"/>
              </a:spcAft>
              <a:buNone/>
            </a:pP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solidFill>
                <a:schemeClr val="bg2"/>
              </a:solidFill>
            </a:endParaRPr>
          </a:p>
          <a:p>
            <a:pPr marL="0" indent="0">
              <a:buNone/>
            </a:pPr>
            <a:endParaRPr lang="en-US" sz="1600" dirty="0">
              <a:solidFill>
                <a:schemeClr val="bg2"/>
              </a:solidFill>
            </a:endParaRPr>
          </a:p>
          <a:p>
            <a:pPr marL="0" indent="0">
              <a:buNone/>
            </a:pPr>
            <a:endParaRPr lang="en-US" sz="1600" dirty="0">
              <a:solidFill>
                <a:schemeClr val="bg2"/>
              </a:solidFill>
            </a:endParaRPr>
          </a:p>
        </p:txBody>
      </p:sp>
      <p:pic>
        <p:nvPicPr>
          <p:cNvPr id="4" name="Picture 3" descr="A person with the hand on the chin&#10;&#10;Description automatically generated with low confidence">
            <a:extLst>
              <a:ext uri="{FF2B5EF4-FFF2-40B4-BE49-F238E27FC236}">
                <a16:creationId xmlns:a16="http://schemas.microsoft.com/office/drawing/2014/main" id="{3B7ADCDA-40D3-4116-2867-99D065DFA8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1" r="266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4015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lage of a person&#10;&#10;Description automatically generated with low confidence">
            <a:extLst>
              <a:ext uri="{FF2B5EF4-FFF2-40B4-BE49-F238E27FC236}">
                <a16:creationId xmlns:a16="http://schemas.microsoft.com/office/drawing/2014/main" id="{9D38CD9F-9DBD-C145-9E01-A658E58EE0A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b="-1"/>
          <a:stretch/>
        </p:blipFill>
        <p:spPr>
          <a:xfrm>
            <a:off x="20" y="332509"/>
            <a:ext cx="12191980" cy="6857990"/>
          </a:xfrm>
          <a:prstGeom prst="rect">
            <a:avLst/>
          </a:prstGeom>
        </p:spPr>
      </p:pic>
      <p:sp>
        <p:nvSpPr>
          <p:cNvPr id="4" name="Title 3">
            <a:extLst>
              <a:ext uri="{FF2B5EF4-FFF2-40B4-BE49-F238E27FC236}">
                <a16:creationId xmlns:a16="http://schemas.microsoft.com/office/drawing/2014/main" id="{BD83DA6F-B936-4D4C-9BFC-AA4312AF1D33}"/>
              </a:ext>
            </a:extLst>
          </p:cNvPr>
          <p:cNvSpPr>
            <a:spLocks noGrp="1"/>
          </p:cNvSpPr>
          <p:nvPr>
            <p:ph type="title"/>
          </p:nvPr>
        </p:nvSpPr>
        <p:spPr>
          <a:xfrm>
            <a:off x="1134104" y="2927269"/>
            <a:ext cx="9448800" cy="1263428"/>
          </a:xfrm>
          <a:solidFill>
            <a:schemeClr val="accent1">
              <a:alpha val="70069"/>
            </a:schemeClr>
          </a:solidFill>
        </p:spPr>
        <p:txBody>
          <a:bodyPr vert="horz" lIns="91440" tIns="45720" rIns="91440" bIns="45720" rtlCol="0" anchor="b">
            <a:normAutofit/>
          </a:bodyPr>
          <a:lstStyle/>
          <a:p>
            <a:r>
              <a:rPr lang="en-US" sz="3800" dirty="0">
                <a:solidFill>
                  <a:schemeClr val="bg1"/>
                </a:solidFill>
              </a:rPr>
              <a:t>“Not just for entertainment purpose but enlightening purposes”</a:t>
            </a:r>
          </a:p>
        </p:txBody>
      </p:sp>
      <p:sp>
        <p:nvSpPr>
          <p:cNvPr id="9" name="TextBox 8">
            <a:extLst>
              <a:ext uri="{FF2B5EF4-FFF2-40B4-BE49-F238E27FC236}">
                <a16:creationId xmlns:a16="http://schemas.microsoft.com/office/drawing/2014/main" id="{7727A144-A040-9E4E-AD9E-87C19B1C7575}"/>
              </a:ext>
            </a:extLst>
          </p:cNvPr>
          <p:cNvSpPr txBox="1"/>
          <p:nvPr/>
        </p:nvSpPr>
        <p:spPr>
          <a:xfrm>
            <a:off x="3852437" y="6347184"/>
            <a:ext cx="4487126"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a:ea typeface="+mn-ea"/>
                <a:cs typeface="+mn-cs"/>
              </a:rPr>
              <a:t>From ‘Resilient Stillness ‘Workshop: 2020 ODU Summer Arts Series</a:t>
            </a:r>
          </a:p>
        </p:txBody>
      </p:sp>
    </p:spTree>
    <p:extLst>
      <p:ext uri="{BB962C8B-B14F-4D97-AF65-F5344CB8AC3E}">
        <p14:creationId xmlns:p14="http://schemas.microsoft.com/office/powerpoint/2010/main" val="263785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BB6B-18AB-400A-F2FC-28D83388ABAF}"/>
              </a:ext>
            </a:extLst>
          </p:cNvPr>
          <p:cNvSpPr>
            <a:spLocks noGrp="1"/>
          </p:cNvSpPr>
          <p:nvPr>
            <p:ph type="title"/>
          </p:nvPr>
        </p:nvSpPr>
        <p:spPr/>
        <p:txBody>
          <a:bodyPr/>
          <a:lstStyle/>
          <a:p>
            <a:r>
              <a:rPr lang="en-US" b="1" dirty="0"/>
              <a:t>Performance as Activism: </a:t>
            </a:r>
            <a:br>
              <a:rPr lang="en-US" sz="3200" b="1" dirty="0"/>
            </a:br>
            <a:r>
              <a:rPr lang="en-US" sz="3200" i="1" dirty="0"/>
              <a:t>WHAT?</a:t>
            </a:r>
            <a:endParaRPr lang="en-US" dirty="0"/>
          </a:p>
        </p:txBody>
      </p:sp>
      <p:sp>
        <p:nvSpPr>
          <p:cNvPr id="3" name="Content Placeholder 2">
            <a:extLst>
              <a:ext uri="{FF2B5EF4-FFF2-40B4-BE49-F238E27FC236}">
                <a16:creationId xmlns:a16="http://schemas.microsoft.com/office/drawing/2014/main" id="{8A03C6B0-171E-1DF7-4C27-8F0ADD570C62}"/>
              </a:ext>
            </a:extLst>
          </p:cNvPr>
          <p:cNvSpPr>
            <a:spLocks noGrp="1"/>
          </p:cNvSpPr>
          <p:nvPr>
            <p:ph idx="1"/>
          </p:nvPr>
        </p:nvSpPr>
        <p:spPr>
          <a:xfrm>
            <a:off x="1371600" y="2286000"/>
            <a:ext cx="9601200" cy="3224151"/>
          </a:xfrm>
        </p:spPr>
        <p:txBody>
          <a:bodyPr/>
          <a:lstStyle/>
          <a:p>
            <a:r>
              <a:rPr lang="en-US" sz="2000" b="1" i="1" dirty="0">
                <a:latin typeface="Calibri" panose="020F0502020204030204" pitchFamily="34" charset="0"/>
                <a:cs typeface="Calibri" panose="020F0502020204030204" pitchFamily="34" charset="0"/>
              </a:rPr>
              <a:t>Performative activism </a:t>
            </a:r>
            <a:r>
              <a:rPr lang="en-US" sz="2000" dirty="0">
                <a:latin typeface="Calibri" panose="020F0502020204030204" pitchFamily="34" charset="0"/>
                <a:cs typeface="Calibri" panose="020F0502020204030204" pitchFamily="34" charset="0"/>
              </a:rPr>
              <a:t>relies on an ability to tell stories to diverse audiences that will inspire action toward justice</a:t>
            </a:r>
          </a:p>
          <a:p>
            <a:pPr marL="0" indent="0">
              <a:buNone/>
            </a:pPr>
            <a:endParaRPr lang="en-US" sz="12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Live theatrical performances in particular offer an exceptional form of audience engagement that human rights organizations may find more meaningful than the circulation of literature and rhetoric</a:t>
            </a:r>
          </a:p>
          <a:p>
            <a:endParaRPr lang="en-US" sz="12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Theatre is also a highly adaptable medium, able to be molded over and over according to the vision of its social and cultural location</a:t>
            </a:r>
          </a:p>
        </p:txBody>
      </p:sp>
    </p:spTree>
    <p:extLst>
      <p:ext uri="{BB962C8B-B14F-4D97-AF65-F5344CB8AC3E}">
        <p14:creationId xmlns:p14="http://schemas.microsoft.com/office/powerpoint/2010/main" val="169467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89C27A-96F4-17BE-316C-0515E88E74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176"/>
          <a:stretch/>
        </p:blipFill>
        <p:spPr>
          <a:xfrm>
            <a:off x="142504" y="1823527"/>
            <a:ext cx="3724353" cy="2404089"/>
          </a:xfrm>
          <a:prstGeom prst="rect">
            <a:avLst/>
          </a:prstGeom>
          <a:ln>
            <a:noFill/>
          </a:ln>
        </p:spPr>
      </p:pic>
      <p:pic>
        <p:nvPicPr>
          <p:cNvPr id="3" name="Picture 2" descr="A collage of a person&#10;&#10;Description automatically generated with low confidence">
            <a:extLst>
              <a:ext uri="{FF2B5EF4-FFF2-40B4-BE49-F238E27FC236}">
                <a16:creationId xmlns:a16="http://schemas.microsoft.com/office/drawing/2014/main" id="{DCDF2D67-5F4F-13A9-A81C-AE6469E592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4794" y="1366327"/>
            <a:ext cx="4880289" cy="3559611"/>
          </a:xfrm>
          <a:prstGeom prst="rect">
            <a:avLst/>
          </a:prstGeom>
          <a:ln>
            <a:noFill/>
          </a:ln>
        </p:spPr>
      </p:pic>
      <p:pic>
        <p:nvPicPr>
          <p:cNvPr id="4" name="Picture 3">
            <a:extLst>
              <a:ext uri="{FF2B5EF4-FFF2-40B4-BE49-F238E27FC236}">
                <a16:creationId xmlns:a16="http://schemas.microsoft.com/office/drawing/2014/main" id="{7A719CE0-628B-C1C7-99D0-A8B5A59F5A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931" t="3601" r="3815" b="542"/>
          <a:stretch/>
        </p:blipFill>
        <p:spPr>
          <a:xfrm>
            <a:off x="9229738" y="417742"/>
            <a:ext cx="2533172" cy="3895596"/>
          </a:xfrm>
          <a:prstGeom prst="rect">
            <a:avLst/>
          </a:prstGeom>
          <a:ln>
            <a:noFill/>
          </a:ln>
        </p:spPr>
      </p:pic>
      <p:sp>
        <p:nvSpPr>
          <p:cNvPr id="5" name="TextBox 4">
            <a:extLst>
              <a:ext uri="{FF2B5EF4-FFF2-40B4-BE49-F238E27FC236}">
                <a16:creationId xmlns:a16="http://schemas.microsoft.com/office/drawing/2014/main" id="{FBBC09A9-2E6A-C3AA-9510-AF48F2AAC9A2}"/>
              </a:ext>
            </a:extLst>
          </p:cNvPr>
          <p:cNvSpPr txBox="1"/>
          <p:nvPr/>
        </p:nvSpPr>
        <p:spPr>
          <a:xfrm>
            <a:off x="-135113" y="4240078"/>
            <a:ext cx="4279586"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entury Gothic"/>
                <a:ea typeface="+mn-ea"/>
                <a:cs typeface="+mn-cs"/>
              </a:rPr>
              <a:t>A </a:t>
            </a:r>
            <a:r>
              <a:rPr kumimoji="0" lang="en-US" b="1" i="0" u="none" strike="noStrike" kern="1200" cap="none" spc="0" normalizeH="0" baseline="0" noProof="0" dirty="0">
                <a:ln>
                  <a:noFill/>
                </a:ln>
                <a:effectLst/>
                <a:uLnTx/>
                <a:uFillTx/>
                <a:latin typeface="Century Gothic"/>
                <a:ea typeface="+mn-ea"/>
                <a:cs typeface="+mn-cs"/>
              </a:rPr>
              <a:t>Tool </a:t>
            </a:r>
            <a:r>
              <a:rPr kumimoji="0" lang="en-US" b="0" i="0" u="none" strike="noStrike" kern="1200" cap="none" spc="0" normalizeH="0" baseline="0" noProof="0" dirty="0">
                <a:ln>
                  <a:noFill/>
                </a:ln>
                <a:effectLst/>
                <a:uLnTx/>
                <a:uFillTx/>
                <a:latin typeface="Century Gothic"/>
                <a:ea typeface="+mn-ea"/>
                <a:cs typeface="+mn-cs"/>
              </a:rPr>
              <a:t>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entury Gothic"/>
                <a:ea typeface="+mn-ea"/>
                <a:cs typeface="+mn-cs"/>
              </a:rPr>
              <a:t>Illumination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entury Gothic"/>
                <a:ea typeface="+mn-ea"/>
                <a:cs typeface="+mn-cs"/>
              </a:rPr>
              <a:t>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Century Gothic"/>
                <a:ea typeface="+mn-ea"/>
                <a:cs typeface="+mn-cs"/>
              </a:rPr>
              <a:t>Challenges</a:t>
            </a:r>
            <a:r>
              <a:rPr kumimoji="0" lang="en-US" b="0" i="0" u="none" strike="noStrike" kern="1200" cap="none" spc="0" normalizeH="0" baseline="0" noProof="0" dirty="0">
                <a:ln>
                  <a:noFill/>
                </a:ln>
                <a:effectLst/>
                <a:uLnTx/>
                <a:uFillTx/>
                <a:latin typeface="Century Gothic"/>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entury Gothic"/>
                <a:ea typeface="+mn-ea"/>
                <a:cs typeface="+mn-cs"/>
              </a:rPr>
              <a:t>systems of power</a:t>
            </a:r>
          </a:p>
        </p:txBody>
      </p:sp>
      <p:sp>
        <p:nvSpPr>
          <p:cNvPr id="6" name="TextBox 5">
            <a:extLst>
              <a:ext uri="{FF2B5EF4-FFF2-40B4-BE49-F238E27FC236}">
                <a16:creationId xmlns:a16="http://schemas.microsoft.com/office/drawing/2014/main" id="{AF9A5A9D-1212-702C-86DB-9E328FAA95FC}"/>
              </a:ext>
            </a:extLst>
          </p:cNvPr>
          <p:cNvSpPr txBox="1"/>
          <p:nvPr/>
        </p:nvSpPr>
        <p:spPr>
          <a:xfrm>
            <a:off x="4422755" y="5069219"/>
            <a:ext cx="431466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entury Gothic"/>
                <a:ea typeface="+mn-ea"/>
                <a:cs typeface="+mn-cs"/>
              </a:rPr>
              <a:t>Encourages </a:t>
            </a:r>
            <a:r>
              <a:rPr kumimoji="0" lang="en-US" b="1" i="0" u="none" strike="noStrike" kern="1200" cap="none" spc="0" normalizeH="0" baseline="0" noProof="0" dirty="0">
                <a:ln>
                  <a:noFill/>
                </a:ln>
                <a:effectLst/>
                <a:uLnTx/>
                <a:uFillTx/>
                <a:latin typeface="Century Gothic"/>
                <a:ea typeface="+mn-ea"/>
                <a:cs typeface="+mn-cs"/>
              </a:rPr>
              <a:t>interactive </a:t>
            </a:r>
            <a:r>
              <a:rPr kumimoji="0" lang="en-US" b="0" i="0" u="none" strike="noStrike" kern="1200" cap="none" spc="0" normalizeH="0" baseline="0" noProof="0" dirty="0">
                <a:ln>
                  <a:noFill/>
                </a:ln>
                <a:effectLst/>
                <a:uLnTx/>
                <a:uFillTx/>
                <a:latin typeface="Century Gothic"/>
                <a:ea typeface="+mn-ea"/>
                <a:cs typeface="+mn-cs"/>
              </a:rPr>
              <a:t>social collaborative process </a:t>
            </a:r>
          </a:p>
        </p:txBody>
      </p:sp>
      <p:sp>
        <p:nvSpPr>
          <p:cNvPr id="7" name="TextBox 6">
            <a:extLst>
              <a:ext uri="{FF2B5EF4-FFF2-40B4-BE49-F238E27FC236}">
                <a16:creationId xmlns:a16="http://schemas.microsoft.com/office/drawing/2014/main" id="{1E29B878-9D4E-6347-81F1-5E01AC3B70D4}"/>
              </a:ext>
            </a:extLst>
          </p:cNvPr>
          <p:cNvSpPr txBox="1"/>
          <p:nvPr/>
        </p:nvSpPr>
        <p:spPr>
          <a:xfrm>
            <a:off x="8643940" y="4370490"/>
            <a:ext cx="3597698"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Century Gothic"/>
                <a:ea typeface="+mn-ea"/>
                <a:cs typeface="+mn-cs"/>
              </a:rPr>
              <a:t>redefining</a:t>
            </a:r>
            <a:r>
              <a:rPr kumimoji="0" lang="en-US" b="0" i="0" u="none" strike="noStrike" kern="1200" cap="none" spc="0" normalizeH="0" baseline="0" noProof="0" dirty="0">
                <a:ln>
                  <a:noFill/>
                </a:ln>
                <a:effectLst/>
                <a:uLnTx/>
                <a:uFillTx/>
                <a:latin typeface="Century Gothic"/>
                <a:ea typeface="+mn-ea"/>
                <a:cs typeface="+mn-cs"/>
              </a:rPr>
              <a:t> of “social roles/norms,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entury Gothic"/>
                <a:ea typeface="+mn-ea"/>
                <a:cs typeface="+mn-cs"/>
              </a:rPr>
              <a:t>&amp;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entury Gothic"/>
                <a:ea typeface="+mn-ea"/>
                <a:cs typeface="+mn-cs"/>
              </a:rPr>
              <a:t>extended</a:t>
            </a:r>
            <a:r>
              <a:rPr kumimoji="0" lang="en-US" b="1" i="0" u="none" strike="noStrike" kern="1200" cap="none" spc="0" normalizeH="0" baseline="0" noProof="0" dirty="0">
                <a:ln>
                  <a:noFill/>
                </a:ln>
                <a:effectLst/>
                <a:uLnTx/>
                <a:uFillTx/>
                <a:latin typeface="Century Gothic"/>
                <a:ea typeface="+mn-ea"/>
                <a:cs typeface="+mn-cs"/>
              </a:rPr>
              <a:t> platform </a:t>
            </a:r>
            <a:r>
              <a:rPr kumimoji="0" lang="en-US" b="0" i="0" u="none" strike="noStrike" kern="1200" cap="none" spc="0" normalizeH="0" baseline="0" noProof="0" dirty="0">
                <a:ln>
                  <a:noFill/>
                </a:ln>
                <a:effectLst/>
                <a:uLnTx/>
                <a:uFillTx/>
                <a:latin typeface="Century Gothic"/>
                <a:ea typeface="+mn-ea"/>
                <a:cs typeface="+mn-cs"/>
              </a:rPr>
              <a:t>to </a:t>
            </a:r>
            <a:r>
              <a:rPr kumimoji="0" lang="en-US" b="1" i="0" u="none" strike="noStrike" kern="1200" cap="none" spc="0" normalizeH="0" baseline="0" noProof="0" dirty="0">
                <a:ln>
                  <a:noFill/>
                </a:ln>
                <a:effectLst/>
                <a:uLnTx/>
                <a:uFillTx/>
                <a:latin typeface="Century Gothic"/>
                <a:ea typeface="+mn-ea"/>
                <a:cs typeface="+mn-cs"/>
              </a:rPr>
              <a:t>amplify</a:t>
            </a:r>
            <a:r>
              <a:rPr kumimoji="0" lang="en-US" b="0" i="0" u="none" strike="noStrike" kern="1200" cap="none" spc="0" normalizeH="0" baseline="0" noProof="0" dirty="0">
                <a:ln>
                  <a:noFill/>
                </a:ln>
                <a:effectLst/>
                <a:uLnTx/>
                <a:uFillTx/>
                <a:latin typeface="Century Gothic"/>
                <a:ea typeface="+mn-ea"/>
                <a:cs typeface="+mn-cs"/>
              </a:rPr>
              <a:t> causes or culturally/socially relevant issues that are often oppressed, undermined, or underserved. </a:t>
            </a:r>
          </a:p>
        </p:txBody>
      </p:sp>
    </p:spTree>
    <p:extLst>
      <p:ext uri="{BB962C8B-B14F-4D97-AF65-F5344CB8AC3E}">
        <p14:creationId xmlns:p14="http://schemas.microsoft.com/office/powerpoint/2010/main" val="52615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BB6B-18AB-400A-F2FC-28D83388ABAF}"/>
              </a:ext>
            </a:extLst>
          </p:cNvPr>
          <p:cNvSpPr>
            <a:spLocks noGrp="1"/>
          </p:cNvSpPr>
          <p:nvPr>
            <p:ph type="title"/>
          </p:nvPr>
        </p:nvSpPr>
        <p:spPr/>
        <p:txBody>
          <a:bodyPr/>
          <a:lstStyle/>
          <a:p>
            <a:r>
              <a:rPr lang="en-US" b="1" dirty="0"/>
              <a:t>Performance as Activism: </a:t>
            </a:r>
            <a:br>
              <a:rPr lang="en-US" sz="3200" b="1" dirty="0"/>
            </a:br>
            <a:r>
              <a:rPr lang="en-US" sz="3200" i="1" dirty="0"/>
              <a:t>WHY?</a:t>
            </a:r>
            <a:endParaRPr lang="en-US" dirty="0"/>
          </a:p>
        </p:txBody>
      </p:sp>
      <p:sp>
        <p:nvSpPr>
          <p:cNvPr id="3" name="Content Placeholder 2">
            <a:extLst>
              <a:ext uri="{FF2B5EF4-FFF2-40B4-BE49-F238E27FC236}">
                <a16:creationId xmlns:a16="http://schemas.microsoft.com/office/drawing/2014/main" id="{8A03C6B0-171E-1DF7-4C27-8F0ADD570C62}"/>
              </a:ext>
            </a:extLst>
          </p:cNvPr>
          <p:cNvSpPr>
            <a:spLocks noGrp="1"/>
          </p:cNvSpPr>
          <p:nvPr>
            <p:ph idx="1"/>
          </p:nvPr>
        </p:nvSpPr>
        <p:spPr>
          <a:xfrm>
            <a:off x="1371600" y="2028826"/>
            <a:ext cx="9601200" cy="3224151"/>
          </a:xfrm>
        </p:spPr>
        <p:txBody>
          <a:bodyPr/>
          <a:lstStyle/>
          <a:p>
            <a:pPr marL="0" indent="0">
              <a:buNone/>
            </a:pPr>
            <a:r>
              <a:rPr lang="en-US" sz="2000" dirty="0">
                <a:latin typeface="Calibri" panose="020F0502020204030204" pitchFamily="34" charset="0"/>
                <a:cs typeface="Calibri" panose="020F0502020204030204" pitchFamily="34" charset="0"/>
              </a:rPr>
              <a:t>Using performance as activism provides a set of collaborative tools adapted to/for artists and spectators that utilizes a unique skill set of:</a:t>
            </a:r>
          </a:p>
          <a:p>
            <a:pPr marL="0" indent="0">
              <a:buNone/>
            </a:pPr>
            <a:endParaRPr lang="en-US" sz="1200" dirty="0">
              <a:latin typeface="Calibri" panose="020F0502020204030204" pitchFamily="34" charset="0"/>
              <a:cs typeface="Calibri" panose="020F0502020204030204" pitchFamily="34" charset="0"/>
            </a:endParaRPr>
          </a:p>
          <a:p>
            <a:pPr>
              <a:buFont typeface="Wingdings" pitchFamily="2" charset="2"/>
              <a:buChar char="§"/>
            </a:pPr>
            <a:r>
              <a:rPr lang="en-US" b="1" dirty="0">
                <a:latin typeface="Calibri" panose="020F0502020204030204" pitchFamily="34" charset="0"/>
                <a:cs typeface="Calibri" panose="020F0502020204030204" pitchFamily="34" charset="0"/>
              </a:rPr>
              <a:t>Creative Expression and Exploration,</a:t>
            </a:r>
          </a:p>
          <a:p>
            <a:pPr>
              <a:buFont typeface="Wingdings" pitchFamily="2" charset="2"/>
              <a:buChar char="§"/>
            </a:pPr>
            <a:r>
              <a:rPr lang="en-US" b="1" dirty="0">
                <a:latin typeface="Calibri" panose="020F0502020204030204" pitchFamily="34" charset="0"/>
                <a:cs typeface="Calibri" panose="020F0502020204030204" pitchFamily="34" charset="0"/>
              </a:rPr>
              <a:t>Community Building </a:t>
            </a:r>
            <a:r>
              <a:rPr lang="en-US" i="1" dirty="0">
                <a:latin typeface="Calibri" panose="020F0502020204030204" pitchFamily="34" charset="0"/>
                <a:cs typeface="Calibri" panose="020F0502020204030204" pitchFamily="34" charset="0"/>
              </a:rPr>
              <a:t>(advocates from various industry professionals as it pertains to the issue/topic at hand)</a:t>
            </a:r>
            <a:endParaRPr lang="en-US" dirty="0">
              <a:latin typeface="Calibri" panose="020F0502020204030204" pitchFamily="34" charset="0"/>
              <a:cs typeface="Calibri" panose="020F0502020204030204" pitchFamily="34" charset="0"/>
            </a:endParaRPr>
          </a:p>
          <a:p>
            <a:pPr>
              <a:buFont typeface="Wingdings" pitchFamily="2" charset="2"/>
              <a:buChar char="§"/>
            </a:pPr>
            <a:r>
              <a:rPr lang="en-US" b="1" dirty="0">
                <a:latin typeface="Calibri" panose="020F0502020204030204" pitchFamily="34" charset="0"/>
                <a:cs typeface="Calibri" panose="020F0502020204030204" pitchFamily="34" charset="0"/>
              </a:rPr>
              <a:t>Conflict resolution, Dialogue, and Discourse</a:t>
            </a:r>
          </a:p>
        </p:txBody>
      </p:sp>
    </p:spTree>
    <p:extLst>
      <p:ext uri="{BB962C8B-B14F-4D97-AF65-F5344CB8AC3E}">
        <p14:creationId xmlns:p14="http://schemas.microsoft.com/office/powerpoint/2010/main" val="211750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63CC-8B60-6FDA-2E03-01D80BDF691B}"/>
              </a:ext>
            </a:extLst>
          </p:cNvPr>
          <p:cNvSpPr>
            <a:spLocks noGrp="1"/>
          </p:cNvSpPr>
          <p:nvPr>
            <p:ph type="title"/>
          </p:nvPr>
        </p:nvSpPr>
        <p:spPr/>
        <p:txBody>
          <a:bodyPr/>
          <a:lstStyle/>
          <a:p>
            <a:r>
              <a:rPr lang="en-US" sz="4400" b="1" dirty="0"/>
              <a:t>Performance as Activism:</a:t>
            </a:r>
            <a:br>
              <a:rPr lang="en-US" sz="4400" b="1" dirty="0"/>
            </a:br>
            <a:r>
              <a:rPr lang="en-US" sz="3200" dirty="0"/>
              <a:t>Select Methodologies/Techniques</a:t>
            </a:r>
            <a:endParaRPr lang="en-US" dirty="0"/>
          </a:p>
        </p:txBody>
      </p:sp>
      <p:sp>
        <p:nvSpPr>
          <p:cNvPr id="3" name="Content Placeholder 2">
            <a:extLst>
              <a:ext uri="{FF2B5EF4-FFF2-40B4-BE49-F238E27FC236}">
                <a16:creationId xmlns:a16="http://schemas.microsoft.com/office/drawing/2014/main" id="{A0D8BE1E-BA17-A3CB-B8F7-3B4AA7E77E61}"/>
              </a:ext>
            </a:extLst>
          </p:cNvPr>
          <p:cNvSpPr>
            <a:spLocks noGrp="1"/>
          </p:cNvSpPr>
          <p:nvPr>
            <p:ph sz="half" idx="1"/>
          </p:nvPr>
        </p:nvSpPr>
        <p:spPr/>
        <p:txBody>
          <a:bodyPr>
            <a:normAutofit fontScale="92500" lnSpcReduction="20000"/>
          </a:bodyPr>
          <a:lstStyle/>
          <a:p>
            <a:pPr marL="0" indent="0">
              <a:lnSpc>
                <a:spcPct val="100000"/>
              </a:lnSpc>
              <a:spcBef>
                <a:spcPts val="0"/>
              </a:spcBef>
              <a:buNone/>
            </a:pPr>
            <a:r>
              <a:rPr lang="en-US" sz="3600" b="1" dirty="0">
                <a:latin typeface="Century Gothic" panose="020B0502020202020204" pitchFamily="34" charset="0"/>
              </a:rPr>
              <a:t>Image Theatre</a:t>
            </a:r>
          </a:p>
          <a:p>
            <a:pPr marL="0" indent="0">
              <a:lnSpc>
                <a:spcPct val="100000"/>
              </a:lnSpc>
              <a:spcBef>
                <a:spcPts val="0"/>
              </a:spcBef>
              <a:buNone/>
            </a:pPr>
            <a:r>
              <a:rPr lang="en-US" sz="1600" i="1" dirty="0"/>
              <a:t>Theatre of the Oppressed </a:t>
            </a:r>
          </a:p>
          <a:p>
            <a:pPr marL="0" indent="0">
              <a:lnSpc>
                <a:spcPct val="100000"/>
              </a:lnSpc>
              <a:spcBef>
                <a:spcPts val="0"/>
              </a:spcBef>
              <a:buNone/>
            </a:pPr>
            <a:r>
              <a:rPr lang="en-US" sz="1600" dirty="0"/>
              <a:t>Augusto Boal </a:t>
            </a:r>
          </a:p>
          <a:p>
            <a:pPr marL="0" indent="0">
              <a:lnSpc>
                <a:spcPct val="100000"/>
              </a:lnSpc>
              <a:spcBef>
                <a:spcPts val="0"/>
              </a:spcBef>
              <a:buNone/>
            </a:pPr>
            <a:endParaRPr lang="en-US" sz="2400" i="1" dirty="0"/>
          </a:p>
          <a:p>
            <a:pPr marL="0" indent="0">
              <a:lnSpc>
                <a:spcPct val="100000"/>
              </a:lnSpc>
              <a:spcBef>
                <a:spcPts val="0"/>
              </a:spcBef>
              <a:buNone/>
            </a:pPr>
            <a:r>
              <a:rPr lang="en-US" sz="2000" dirty="0"/>
              <a:t>Still images are used to explore abstract concepts, such as relationships and emotions, as well as realistic situations. </a:t>
            </a:r>
          </a:p>
          <a:p>
            <a:pPr marL="0" indent="0">
              <a:lnSpc>
                <a:spcPct val="100000"/>
              </a:lnSpc>
              <a:spcBef>
                <a:spcPts val="0"/>
              </a:spcBef>
              <a:buNone/>
            </a:pPr>
            <a:endParaRPr lang="en-US" sz="2000" dirty="0"/>
          </a:p>
          <a:p>
            <a:pPr marL="0" indent="0">
              <a:lnSpc>
                <a:spcPct val="100000"/>
              </a:lnSpc>
              <a:spcBef>
                <a:spcPts val="0"/>
              </a:spcBef>
              <a:buNone/>
            </a:pPr>
            <a:r>
              <a:rPr lang="en-US" sz="2000" dirty="0"/>
              <a:t>These images are then placed together and ‘dynamized’ or brought to life. The method is often used to explore internal or external oppression, unconscious thoughts and feelings. </a:t>
            </a:r>
          </a:p>
          <a:p>
            <a:endParaRPr lang="en-US" dirty="0"/>
          </a:p>
        </p:txBody>
      </p:sp>
      <p:sp>
        <p:nvSpPr>
          <p:cNvPr id="4" name="Content Placeholder 3">
            <a:extLst>
              <a:ext uri="{FF2B5EF4-FFF2-40B4-BE49-F238E27FC236}">
                <a16:creationId xmlns:a16="http://schemas.microsoft.com/office/drawing/2014/main" id="{666599DC-A1C7-FFBC-D46B-536C04AD543D}"/>
              </a:ext>
            </a:extLst>
          </p:cNvPr>
          <p:cNvSpPr>
            <a:spLocks noGrp="1"/>
          </p:cNvSpPr>
          <p:nvPr>
            <p:ph sz="half" idx="2"/>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solidFill>
                <a:effectLst/>
                <a:uLnTx/>
                <a:uFillTx/>
                <a:latin typeface="Century Gothic"/>
                <a:ea typeface="+mn-ea"/>
                <a:cs typeface="+mn-cs"/>
              </a:rPr>
              <a:t>Cop-In-Head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chemeClr val="tx1"/>
                </a:solidFill>
                <a:effectLst/>
                <a:uLnTx/>
                <a:uFillTx/>
                <a:latin typeface="Century Gothic"/>
                <a:ea typeface="+mn-ea"/>
                <a:cs typeface="+mn-cs"/>
              </a:rPr>
              <a:t>Theatre of the Oppressed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Century Gothic"/>
                <a:ea typeface="+mn-ea"/>
                <a:cs typeface="+mn-cs"/>
              </a:rPr>
              <a:t>Augusto Boal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tx1"/>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tx1"/>
                </a:solidFill>
                <a:effectLst/>
                <a:uLnTx/>
                <a:uFillTx/>
                <a:latin typeface="+mj-lt"/>
                <a:ea typeface="+mn-ea"/>
                <a:cs typeface="+mn-cs"/>
              </a:rPr>
              <a:t>A powerful technique that explores </a:t>
            </a:r>
            <a:r>
              <a:rPr kumimoji="0" lang="en-US" sz="2100" b="0" i="1" u="none" strike="noStrike" kern="1200" cap="none" spc="0" normalizeH="0" baseline="0" noProof="0" dirty="0">
                <a:ln>
                  <a:noFill/>
                </a:ln>
                <a:solidFill>
                  <a:schemeClr val="tx1"/>
                </a:solidFill>
                <a:effectLst/>
                <a:uLnTx/>
                <a:uFillTx/>
                <a:latin typeface="+mj-lt"/>
                <a:ea typeface="+mn-ea"/>
                <a:cs typeface="+mn-cs"/>
              </a:rPr>
              <a:t>internalized oppression — </a:t>
            </a:r>
            <a:r>
              <a:rPr kumimoji="0" lang="en-US" sz="2100" b="0" i="0" u="none" strike="noStrike" kern="1200" cap="none" spc="0" normalizeH="0" baseline="0" noProof="0" dirty="0">
                <a:ln>
                  <a:noFill/>
                </a:ln>
                <a:solidFill>
                  <a:schemeClr val="tx1"/>
                </a:solidFill>
                <a:effectLst/>
                <a:uLnTx/>
                <a:uFillTx/>
                <a:latin typeface="+mj-lt"/>
                <a:ea typeface="+mn-ea"/>
                <a:cs typeface="+mn-cs"/>
              </a:rPr>
              <a:t>the internal voices, societal messages, obstacles, fears, etc., that prevent one from living fully and liberated. </a:t>
            </a:r>
          </a:p>
          <a:p>
            <a:endParaRPr lang="en-US" dirty="0"/>
          </a:p>
        </p:txBody>
      </p:sp>
    </p:spTree>
    <p:extLst>
      <p:ext uri="{BB962C8B-B14F-4D97-AF65-F5344CB8AC3E}">
        <p14:creationId xmlns:p14="http://schemas.microsoft.com/office/powerpoint/2010/main" val="348252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BBB14F-41D5-D089-D226-5B6D0D2B1D41}"/>
              </a:ext>
            </a:extLst>
          </p:cNvPr>
          <p:cNvSpPr>
            <a:spLocks noGrp="1"/>
          </p:cNvSpPr>
          <p:nvPr>
            <p:ph type="title"/>
          </p:nvPr>
        </p:nvSpPr>
        <p:spPr>
          <a:xfrm>
            <a:off x="723900" y="896540"/>
            <a:ext cx="3855720" cy="929244"/>
          </a:xfrm>
        </p:spPr>
        <p:txBody>
          <a:bodyPr>
            <a:normAutofit/>
          </a:bodyPr>
          <a:lstStyle/>
          <a:p>
            <a:pPr marL="0" indent="0" algn="ctr"/>
            <a:r>
              <a:rPr lang="en-US" sz="3600" i="1" dirty="0">
                <a:solidFill>
                  <a:schemeClr val="bg2"/>
                </a:solidFill>
              </a:rPr>
              <a:t>Big Question:</a:t>
            </a:r>
          </a:p>
        </p:txBody>
      </p:sp>
      <p:pic>
        <p:nvPicPr>
          <p:cNvPr id="9" name="Picture Placeholder 8">
            <a:extLst>
              <a:ext uri="{FF2B5EF4-FFF2-40B4-BE49-F238E27FC236}">
                <a16:creationId xmlns:a16="http://schemas.microsoft.com/office/drawing/2014/main" id="{10B7E7EF-EC68-0947-CED7-C3BD1D4F2A74}"/>
              </a:ext>
            </a:extLst>
          </p:cNvPr>
          <p:cNvPicPr>
            <a:picLocks noGrp="1" noChangeAspect="1"/>
          </p:cNvPicPr>
          <p:nvPr>
            <p:ph type="pic" idx="1"/>
          </p:nvPr>
        </p:nvPicPr>
        <p:blipFill>
          <a:blip r:embed="rId2"/>
          <a:srcRect t="7428" b="7428"/>
          <a:stretch>
            <a:fillRect/>
          </a:stretch>
        </p:blipFill>
        <p:spPr>
          <a:xfrm>
            <a:off x="5532438" y="0"/>
            <a:ext cx="6659562" cy="6858000"/>
          </a:xfrm>
        </p:spPr>
      </p:pic>
      <p:sp>
        <p:nvSpPr>
          <p:cNvPr id="3" name="Content Placeholder 2">
            <a:extLst>
              <a:ext uri="{FF2B5EF4-FFF2-40B4-BE49-F238E27FC236}">
                <a16:creationId xmlns:a16="http://schemas.microsoft.com/office/drawing/2014/main" id="{2FA7128D-64E4-0E4E-9215-9FEDF1F0C058}"/>
              </a:ext>
            </a:extLst>
          </p:cNvPr>
          <p:cNvSpPr>
            <a:spLocks noGrp="1"/>
          </p:cNvSpPr>
          <p:nvPr>
            <p:ph type="body" sz="half" idx="2"/>
          </p:nvPr>
        </p:nvSpPr>
        <p:spPr>
          <a:xfrm>
            <a:off x="723900" y="1163056"/>
            <a:ext cx="3855720" cy="3011432"/>
          </a:xfrm>
        </p:spPr>
        <p:txBody>
          <a:bodyPr>
            <a:normAutofit lnSpcReduction="10000"/>
          </a:bodyPr>
          <a:lstStyle/>
          <a:p>
            <a:endParaRPr lang="en-US" dirty="0">
              <a:solidFill>
                <a:schemeClr val="bg2"/>
              </a:solidFill>
            </a:endParaRPr>
          </a:p>
          <a:p>
            <a:pPr marL="0" indent="0" algn="ctr">
              <a:buNone/>
            </a:pPr>
            <a:r>
              <a:rPr lang="en-US" sz="4400" b="1" dirty="0">
                <a:solidFill>
                  <a:schemeClr val="bg2"/>
                </a:solidFill>
                <a:effectLst>
                  <a:outerShdw blurRad="50800" dist="38100" dir="2700000" algn="tl" rotWithShape="0">
                    <a:prstClr val="black">
                      <a:alpha val="40000"/>
                    </a:prstClr>
                  </a:outerShdw>
                </a:effectLst>
              </a:rPr>
              <a:t>WHAT IS THE INTENT &amp; IMPACT?</a:t>
            </a:r>
          </a:p>
          <a:p>
            <a:endParaRPr lang="en-US" dirty="0">
              <a:solidFill>
                <a:schemeClr val="bg2"/>
              </a:solidFill>
            </a:endParaRPr>
          </a:p>
        </p:txBody>
      </p:sp>
      <p:sp>
        <p:nvSpPr>
          <p:cNvPr id="6" name="Content Placeholder 2">
            <a:extLst>
              <a:ext uri="{FF2B5EF4-FFF2-40B4-BE49-F238E27FC236}">
                <a16:creationId xmlns:a16="http://schemas.microsoft.com/office/drawing/2014/main" id="{859BC46F-E759-3745-B834-987B6A125269}"/>
              </a:ext>
            </a:extLst>
          </p:cNvPr>
          <p:cNvSpPr txBox="1">
            <a:spLocks/>
          </p:cNvSpPr>
          <p:nvPr/>
        </p:nvSpPr>
        <p:spPr>
          <a:xfrm>
            <a:off x="269612" y="4090593"/>
            <a:ext cx="4931780" cy="2244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Let your curiosities and passions lead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 b="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When you are thinking about a project/issue, identify: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community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potential partner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guiding questions: What’s leading you? What’s firing you up?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chemeClr val="bg1"/>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chemeClr val="bg1"/>
              </a:solidFill>
              <a:effectLst/>
              <a:uLnTx/>
              <a:uFillTx/>
              <a:latin typeface="Century Gothic"/>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1992582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6268</TotalTime>
  <Words>679</Words>
  <Application>Microsoft Macintosh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Aharoni</vt:lpstr>
      <vt:lpstr>Arial</vt:lpstr>
      <vt:lpstr>Calibri</vt:lpstr>
      <vt:lpstr>Calibri Light</vt:lpstr>
      <vt:lpstr>Century Gothic</vt:lpstr>
      <vt:lpstr>Courier New</vt:lpstr>
      <vt:lpstr>Franklin Gothic Book</vt:lpstr>
      <vt:lpstr>Times New Roman</vt:lpstr>
      <vt:lpstr>Wingdings</vt:lpstr>
      <vt:lpstr>Office Theme</vt:lpstr>
      <vt:lpstr>Crop</vt:lpstr>
      <vt:lpstr>PowerPoint Presentation</vt:lpstr>
      <vt:lpstr>  About My Research </vt:lpstr>
      <vt:lpstr>  Embodying A Resolution…  </vt:lpstr>
      <vt:lpstr>“Not just for entertainment purpose but enlightening purposes”</vt:lpstr>
      <vt:lpstr>Performance as Activism:  WHAT?</vt:lpstr>
      <vt:lpstr>PowerPoint Presentation</vt:lpstr>
      <vt:lpstr>Performance as Activism:  WHY?</vt:lpstr>
      <vt:lpstr>Performance as Activism: Select Methodologies/Techniques</vt:lpstr>
      <vt:lpstr>Big Question:</vt:lpstr>
      <vt:lpstr>Case Study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and Protest:  The Art of Theatre as Activism </dc:title>
  <dc:creator>Harris, Brittney S.</dc:creator>
  <cp:lastModifiedBy>Harris, Brittney S.</cp:lastModifiedBy>
  <cp:revision>41</cp:revision>
  <dcterms:created xsi:type="dcterms:W3CDTF">2021-03-17T15:45:24Z</dcterms:created>
  <dcterms:modified xsi:type="dcterms:W3CDTF">2023-07-25T12:11:33Z</dcterms:modified>
</cp:coreProperties>
</file>