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83" r:id="rId3"/>
    <p:sldId id="291" r:id="rId4"/>
    <p:sldId id="402" r:id="rId5"/>
    <p:sldId id="404" r:id="rId6"/>
    <p:sldId id="403" r:id="rId7"/>
    <p:sldId id="315" r:id="rId8"/>
    <p:sldId id="396" r:id="rId9"/>
    <p:sldId id="279" r:id="rId10"/>
    <p:sldId id="278" r:id="rId11"/>
    <p:sldId id="277" r:id="rId12"/>
    <p:sldId id="392" r:id="rId13"/>
    <p:sldId id="274" r:id="rId14"/>
    <p:sldId id="398" r:id="rId15"/>
    <p:sldId id="319" r:id="rId16"/>
    <p:sldId id="393" r:id="rId17"/>
    <p:sldId id="394" r:id="rId18"/>
    <p:sldId id="395" r:id="rId19"/>
    <p:sldId id="322" r:id="rId20"/>
    <p:sldId id="391" r:id="rId21"/>
    <p:sldId id="335" r:id="rId22"/>
    <p:sldId id="324" r:id="rId23"/>
    <p:sldId id="397" r:id="rId24"/>
    <p:sldId id="328" r:id="rId25"/>
    <p:sldId id="270" r:id="rId26"/>
    <p:sldId id="272" r:id="rId27"/>
    <p:sldId id="390" r:id="rId28"/>
    <p:sldId id="399" r:id="rId29"/>
    <p:sldId id="400" r:id="rId30"/>
    <p:sldId id="401"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FB4259F-BFED-4F56-AA68-C8A1F4E21A77}">
          <p14:sldIdLst>
            <p14:sldId id="256"/>
            <p14:sldId id="283"/>
            <p14:sldId id="291"/>
            <p14:sldId id="402"/>
            <p14:sldId id="404"/>
            <p14:sldId id="403"/>
            <p14:sldId id="315"/>
            <p14:sldId id="396"/>
            <p14:sldId id="279"/>
            <p14:sldId id="278"/>
            <p14:sldId id="277"/>
            <p14:sldId id="392"/>
            <p14:sldId id="274"/>
            <p14:sldId id="398"/>
            <p14:sldId id="319"/>
            <p14:sldId id="393"/>
            <p14:sldId id="394"/>
            <p14:sldId id="395"/>
            <p14:sldId id="322"/>
            <p14:sldId id="391"/>
            <p14:sldId id="335"/>
            <p14:sldId id="324"/>
            <p14:sldId id="397"/>
            <p14:sldId id="328"/>
            <p14:sldId id="270"/>
            <p14:sldId id="272"/>
            <p14:sldId id="390"/>
            <p14:sldId id="399"/>
            <p14:sldId id="400"/>
          </p14:sldIdLst>
        </p14:section>
        <p14:section name="Untitled Section" id="{791A75ED-43FC-4E22-88A0-F471FBED0E2C}">
          <p14:sldIdLst>
            <p14:sldId id="4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8AD95817-E147-408E-A0F3-497EAD83CF32}" type="datetimeFigureOut">
              <a:rPr lang="en-US" smtClean="0"/>
              <a:t>7/21/2023</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9B759503-A3FB-4721-BAA9-B6994253B52C}" type="slidenum">
              <a:rPr lang="en-US" smtClean="0"/>
              <a:t>‹#›</a:t>
            </a:fld>
            <a:endParaRPr lang="en-US"/>
          </a:p>
        </p:txBody>
      </p:sp>
    </p:spTree>
    <p:extLst>
      <p:ext uri="{BB962C8B-B14F-4D97-AF65-F5344CB8AC3E}">
        <p14:creationId xmlns:p14="http://schemas.microsoft.com/office/powerpoint/2010/main" val="210798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34" y="1"/>
            <a:ext cx="3038648" cy="466725"/>
          </a:xfrm>
          <a:prstGeom prst="rect">
            <a:avLst/>
          </a:prstGeom>
        </p:spPr>
        <p:txBody>
          <a:bodyPr vert="horz" lIns="91440" tIns="45720" rIns="91440" bIns="45720" rtlCol="0"/>
          <a:lstStyle>
            <a:lvl1pPr algn="r">
              <a:defRPr sz="1200"/>
            </a:lvl1pPr>
          </a:lstStyle>
          <a:p>
            <a:fld id="{AA209407-6939-4DDF-869F-CB5716525219}" type="datetimeFigureOut">
              <a:rPr lang="en-US" smtClean="0"/>
              <a:t>7/21/2023</a:t>
            </a:fld>
            <a:endParaRPr lang="en-US"/>
          </a:p>
        </p:txBody>
      </p:sp>
      <p:sp>
        <p:nvSpPr>
          <p:cNvPr id="4" name="Slide Image Placeholder 3"/>
          <p:cNvSpPr>
            <a:spLocks noGrp="1" noRot="1" noChangeAspect="1"/>
          </p:cNvSpPr>
          <p:nvPr>
            <p:ph type="sldImg" idx="2"/>
          </p:nvPr>
        </p:nvSpPr>
        <p:spPr>
          <a:xfrm>
            <a:off x="1414463" y="1162050"/>
            <a:ext cx="4183062"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848" y="4473576"/>
            <a:ext cx="560832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34" y="8829676"/>
            <a:ext cx="3038648" cy="466725"/>
          </a:xfrm>
          <a:prstGeom prst="rect">
            <a:avLst/>
          </a:prstGeom>
        </p:spPr>
        <p:txBody>
          <a:bodyPr vert="horz" lIns="91440" tIns="45720" rIns="91440" bIns="45720" rtlCol="0" anchor="b"/>
          <a:lstStyle>
            <a:lvl1pPr algn="r">
              <a:defRPr sz="1200"/>
            </a:lvl1pPr>
          </a:lstStyle>
          <a:p>
            <a:fld id="{1A006680-3482-41A8-9D60-91F8891F22AA}" type="slidenum">
              <a:rPr lang="en-US" smtClean="0"/>
              <a:t>‹#›</a:t>
            </a:fld>
            <a:endParaRPr lang="en-US"/>
          </a:p>
        </p:txBody>
      </p:sp>
    </p:spTree>
    <p:extLst>
      <p:ext uri="{BB962C8B-B14F-4D97-AF65-F5344CB8AC3E}">
        <p14:creationId xmlns:p14="http://schemas.microsoft.com/office/powerpoint/2010/main" val="1248427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err="1">
                <a:effectLst/>
                <a:latin typeface="Times New Roman" panose="02020603050405020304" pitchFamily="18" charset="0"/>
                <a:ea typeface="Calibri" panose="020F0502020204030204" pitchFamily="34" charset="0"/>
                <a:cs typeface="Times New Roman" panose="02020603050405020304" pitchFamily="18" charset="0"/>
              </a:rPr>
              <a:t>Timmon</a:t>
            </a: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 and the Magic Shoes: </a:t>
            </a:r>
            <a:r>
              <a:rPr lang="en-US" sz="1800" kern="0" dirty="0" err="1">
                <a:effectLst/>
                <a:latin typeface="Times New Roman" panose="02020603050405020304" pitchFamily="18" charset="0"/>
                <a:ea typeface="Times New Roman" panose="02020603050405020304" pitchFamily="18" charset="0"/>
              </a:rPr>
              <a:t>Timmon</a:t>
            </a:r>
            <a:r>
              <a:rPr lang="en-US" sz="1800" kern="0" dirty="0">
                <a:effectLst/>
                <a:latin typeface="Times New Roman" panose="02020603050405020304" pitchFamily="18" charset="0"/>
                <a:ea typeface="Times New Roman" panose="02020603050405020304" pitchFamily="18" charset="0"/>
              </a:rPr>
              <a:t>, a hungry young giraffe with a penchant for trouble, wanders far from home in search of breakfast. Dangers lurk around every corner on the African Savannah as dogs and lions are out hunting. While in search of food, </a:t>
            </a:r>
            <a:r>
              <a:rPr lang="en-US" sz="1800" kern="0" dirty="0" err="1">
                <a:effectLst/>
                <a:latin typeface="Times New Roman" panose="02020603050405020304" pitchFamily="18" charset="0"/>
                <a:ea typeface="Times New Roman" panose="02020603050405020304" pitchFamily="18" charset="0"/>
              </a:rPr>
              <a:t>Timmon</a:t>
            </a:r>
            <a:r>
              <a:rPr lang="en-US" sz="1800" kern="0" dirty="0">
                <a:effectLst/>
                <a:latin typeface="Times New Roman" panose="02020603050405020304" pitchFamily="18" charset="0"/>
                <a:ea typeface="Times New Roman" panose="02020603050405020304" pitchFamily="18" charset="0"/>
              </a:rPr>
              <a:t> a giraffe born with a short neck meets a grasshopper (</a:t>
            </a:r>
            <a:r>
              <a:rPr lang="en-US" sz="1800" kern="0" dirty="0" err="1">
                <a:effectLst/>
                <a:latin typeface="Times New Roman" panose="02020603050405020304" pitchFamily="18" charset="0"/>
                <a:ea typeface="Times New Roman" panose="02020603050405020304" pitchFamily="18" charset="0"/>
              </a:rPr>
              <a:t>Adede</a:t>
            </a:r>
            <a:r>
              <a:rPr lang="en-US" sz="1800" kern="0" dirty="0">
                <a:effectLst/>
                <a:latin typeface="Times New Roman" panose="02020603050405020304" pitchFamily="18" charset="0"/>
                <a:ea typeface="Times New Roman" panose="02020603050405020304" pitchFamily="18" charset="0"/>
              </a:rPr>
              <a:t>) who can't jump, and a dog (</a:t>
            </a:r>
            <a:r>
              <a:rPr lang="en-US" sz="1800" kern="0" dirty="0" err="1">
                <a:effectLst/>
                <a:latin typeface="Times New Roman" panose="02020603050405020304" pitchFamily="18" charset="0"/>
                <a:ea typeface="Times New Roman" panose="02020603050405020304" pitchFamily="18" charset="0"/>
              </a:rPr>
              <a:t>Kumme</a:t>
            </a:r>
            <a:r>
              <a:rPr lang="en-US" sz="1800" kern="0" dirty="0">
                <a:effectLst/>
                <a:latin typeface="Times New Roman" panose="02020603050405020304" pitchFamily="18" charset="0"/>
                <a:ea typeface="Times New Roman" panose="02020603050405020304" pitchFamily="18" charset="0"/>
              </a:rPr>
              <a:t>) who is vision-impaired. They realize they are stronger if they work together. Soon they find food and struggle to reach the leaves in a tall tree until </a:t>
            </a:r>
            <a:r>
              <a:rPr lang="en-US" sz="1800" kern="0" dirty="0" err="1">
                <a:effectLst/>
                <a:latin typeface="Times New Roman" panose="02020603050405020304" pitchFamily="18" charset="0"/>
                <a:ea typeface="Times New Roman" panose="02020603050405020304" pitchFamily="18" charset="0"/>
              </a:rPr>
              <a:t>Kumme</a:t>
            </a:r>
            <a:r>
              <a:rPr lang="en-US" sz="1800" kern="0" dirty="0">
                <a:effectLst/>
                <a:latin typeface="Times New Roman" panose="02020603050405020304" pitchFamily="18" charset="0"/>
                <a:ea typeface="Times New Roman" panose="02020603050405020304" pitchFamily="18" charset="0"/>
              </a:rPr>
              <a:t> gives </a:t>
            </a:r>
            <a:r>
              <a:rPr lang="en-US" sz="1800" kern="0" dirty="0" err="1">
                <a:effectLst/>
                <a:latin typeface="Times New Roman" panose="02020603050405020304" pitchFamily="18" charset="0"/>
                <a:ea typeface="Times New Roman" panose="02020603050405020304" pitchFamily="18" charset="0"/>
              </a:rPr>
              <a:t>Timmon</a:t>
            </a:r>
            <a:r>
              <a:rPr lang="en-US" sz="1800" kern="0" dirty="0">
                <a:effectLst/>
                <a:latin typeface="Times New Roman" panose="02020603050405020304" pitchFamily="18" charset="0"/>
                <a:ea typeface="Times New Roman" panose="02020603050405020304" pitchFamily="18" charset="0"/>
              </a:rPr>
              <a:t> a pair of magic shoes to jump high and reach the leaves. In their excitement the three make too much noise calling a mean dog (Duma) to their location. The three survive by outsmarting Duma. By the end of the play the three for m a new pack and invite Duma to join them. </a:t>
            </a:r>
            <a:endParaRPr lang="en-US" dirty="0"/>
          </a:p>
          <a:p>
            <a:pPr marL="0" marR="0">
              <a:lnSpc>
                <a:spcPct val="107000"/>
              </a:lnSpc>
              <a:spcBef>
                <a:spcPts val="0"/>
              </a:spcBef>
              <a:spcAft>
                <a:spcPts val="800"/>
              </a:spcAft>
            </a:pPr>
            <a:endPar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4 characters with disabilities, some visible some invisible disabilities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Several versions of the play, 10-miuute, Full-length small cast, Full-length large cast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sz="1800" b="1" dirty="0">
                <a:effectLst/>
                <a:highlight>
                  <a:srgbClr val="FFFF00"/>
                </a:highlight>
                <a:latin typeface="Times New Roman" panose="02020603050405020304" pitchFamily="18" charset="0"/>
                <a:ea typeface="Calibri" panose="020F0502020204030204" pitchFamily="34" charset="0"/>
              </a:rPr>
              <a:t>Clip (3 characters) time stamp  </a:t>
            </a:r>
            <a:r>
              <a:rPr lang="en-US" sz="1800" b="1" u="sng" dirty="0">
                <a:effectLst/>
                <a:highlight>
                  <a:srgbClr val="FFFF00"/>
                </a:highlight>
                <a:latin typeface="Times New Roman" panose="02020603050405020304" pitchFamily="18" charset="0"/>
                <a:ea typeface="Calibri" panose="020F0502020204030204" pitchFamily="34" charset="0"/>
              </a:rPr>
              <a:t>40:00 -43:00</a:t>
            </a:r>
            <a:r>
              <a:rPr lang="en-US" sz="1800" b="1" dirty="0">
                <a:effectLst/>
                <a:highlight>
                  <a:srgbClr val="FFFF00"/>
                </a:highlight>
                <a:latin typeface="Times New Roman" panose="02020603050405020304" pitchFamily="18"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highlight>
                  <a:srgbClr val="FFFF00"/>
                </a:highlight>
                <a:latin typeface="Times New Roman" panose="02020603050405020304" pitchFamily="18" charset="0"/>
                <a:ea typeface="Calibri" panose="020F0502020204030204" pitchFamily="34" charset="0"/>
              </a:rPr>
              <a:t>(A, T. K – discuss feeling different, reveal magic shoes)</a:t>
            </a:r>
            <a:r>
              <a:rPr lang="en-US" sz="1800" b="1" dirty="0">
                <a:effectLst/>
                <a:latin typeface="Times New Roman" panose="02020603050405020304" pitchFamily="18" charset="0"/>
                <a:ea typeface="Calibri" panose="020F0502020204030204" pitchFamily="34" charset="0"/>
              </a:rPr>
              <a:t> </a:t>
            </a:r>
            <a:endParaRPr lang="en-US" sz="1800" dirty="0"/>
          </a:p>
          <a:p>
            <a:endParaRPr lang="en-US" sz="1800" b="1" dirty="0">
              <a:effectLst/>
              <a:highlight>
                <a:srgbClr val="FFFF00"/>
              </a:highlight>
              <a:latin typeface="Times New Roman" panose="02020603050405020304" pitchFamily="18" charset="0"/>
              <a:ea typeface="Calibri" panose="020F0502020204030204" pitchFamily="34" charset="0"/>
            </a:endParaRPr>
          </a:p>
          <a:p>
            <a:pPr marL="0" marR="0">
              <a:lnSpc>
                <a:spcPct val="107000"/>
              </a:lnSpc>
              <a:spcBef>
                <a:spcPts val="0"/>
              </a:spcBef>
              <a:spcAft>
                <a:spcPts val="800"/>
              </a:spcAft>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Timmon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giraffe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ohysical</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disability – short neck)</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Adede</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 -the grasshopper Physical disability,  -unable to jump</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Kumme</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 the wild dog pup (Physical disability -visual impairment) </a:t>
            </a:r>
          </a:p>
          <a:p>
            <a:pPr marL="0" marR="0">
              <a:lnSpc>
                <a:spcPct val="107000"/>
              </a:lnSpc>
              <a:spcBef>
                <a:spcPts val="0"/>
              </a:spcBef>
              <a:spcAft>
                <a:spcPts val="800"/>
              </a:spcAft>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Children were invited to join in the action during the play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Signers were used and recorded during the play. They appear in the lower left hand corner of the recording during the play.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dirty="0">
              <a:effectLst/>
              <a:highlight>
                <a:srgbClr val="FFFF00"/>
              </a:highligh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9575E68-D27E-4A3F-A13C-AB98D5225775}" type="slidenum">
              <a:rPr lang="en-US" smtClean="0"/>
              <a:t>9</a:t>
            </a:fld>
            <a:endParaRPr lang="en-US"/>
          </a:p>
        </p:txBody>
      </p:sp>
    </p:spTree>
    <p:extLst>
      <p:ext uri="{BB962C8B-B14F-4D97-AF65-F5344CB8AC3E}">
        <p14:creationId xmlns:p14="http://schemas.microsoft.com/office/powerpoint/2010/main" val="368621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err="1">
                <a:effectLst/>
                <a:latin typeface="Times New Roman" panose="02020603050405020304" pitchFamily="18" charset="0"/>
                <a:ea typeface="Calibri" panose="020F0502020204030204" pitchFamily="34" charset="0"/>
                <a:cs typeface="Times New Roman" panose="02020603050405020304" pitchFamily="18" charset="0"/>
              </a:rPr>
              <a:t>Timmon</a:t>
            </a: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 and the Magic Shoes: </a:t>
            </a:r>
            <a:r>
              <a:rPr lang="en-US" sz="1200" b="0" kern="100" dirty="0">
                <a:effectLst/>
                <a:latin typeface="Times New Roman" panose="02020603050405020304" pitchFamily="18" charset="0"/>
                <a:ea typeface="Calibri" panose="020F0502020204030204" pitchFamily="34" charset="0"/>
                <a:cs typeface="Times New Roman" panose="02020603050405020304" pitchFamily="18" charset="0"/>
              </a:rPr>
              <a:t>W</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hat happens when a </a:t>
            </a:r>
            <a:r>
              <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rPr>
              <a:t>giraffe with a short neck, a grasshopper who can't jump, and a dog who is vision-impaired meet unexpectedly. The play </a:t>
            </a: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Tells the story of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these three new acquaintances band together or will they let their differences continue to keep them apart?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a:lnSpc>
                <a:spcPct val="107000"/>
              </a:lnSpc>
              <a:spcBef>
                <a:spcPts val="0"/>
              </a:spcBef>
              <a:spcAft>
                <a:spcPts val="80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4 characters with disabilities, some visible some invisible disabilities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Several versions of the play, 10-miuute, Full-length small cast, Full-length large cast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sz="1800" b="1" dirty="0">
                <a:effectLst/>
                <a:highlight>
                  <a:srgbClr val="FFFF00"/>
                </a:highlight>
                <a:latin typeface="Times New Roman" panose="02020603050405020304" pitchFamily="18" charset="0"/>
                <a:ea typeface="Calibri" panose="020F0502020204030204" pitchFamily="34" charset="0"/>
              </a:rPr>
              <a:t>Clip (3 characters) time stamp  </a:t>
            </a:r>
            <a:r>
              <a:rPr lang="en-US" sz="1800" b="1" u="sng" dirty="0">
                <a:effectLst/>
                <a:highlight>
                  <a:srgbClr val="FFFF00"/>
                </a:highlight>
                <a:latin typeface="Times New Roman" panose="02020603050405020304" pitchFamily="18" charset="0"/>
                <a:ea typeface="Calibri" panose="020F0502020204030204" pitchFamily="34" charset="0"/>
              </a:rPr>
              <a:t>40:00 -43:00</a:t>
            </a:r>
            <a:r>
              <a:rPr lang="en-US" sz="1800" b="1" dirty="0">
                <a:effectLst/>
                <a:highlight>
                  <a:srgbClr val="FFFF00"/>
                </a:highlight>
                <a:latin typeface="Times New Roman" panose="02020603050405020304" pitchFamily="18"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highlight>
                  <a:srgbClr val="FFFF00"/>
                </a:highlight>
                <a:latin typeface="Times New Roman" panose="02020603050405020304" pitchFamily="18" charset="0"/>
                <a:ea typeface="Calibri" panose="020F0502020204030204" pitchFamily="34" charset="0"/>
              </a:rPr>
              <a:t>(A, T. K – discuss feeling different, reveal magic shoes)</a:t>
            </a:r>
            <a:r>
              <a:rPr lang="en-US" sz="1800" b="1" dirty="0">
                <a:effectLst/>
                <a:latin typeface="Times New Roman" panose="02020603050405020304" pitchFamily="18" charset="0"/>
                <a:ea typeface="Calibri" panose="020F0502020204030204" pitchFamily="34" charset="0"/>
              </a:rPr>
              <a:t> </a:t>
            </a:r>
            <a:endParaRPr lang="en-US" sz="1800" dirty="0"/>
          </a:p>
          <a:p>
            <a:endParaRPr lang="en-US" sz="1800" b="1" dirty="0">
              <a:effectLst/>
              <a:highlight>
                <a:srgbClr val="FFFF00"/>
              </a:highlight>
              <a:latin typeface="Times New Roman" panose="02020603050405020304" pitchFamily="18" charset="0"/>
              <a:ea typeface="Calibri" panose="020F0502020204030204" pitchFamily="34" charset="0"/>
            </a:endParaRPr>
          </a:p>
          <a:p>
            <a:pPr marL="0" marR="0">
              <a:lnSpc>
                <a:spcPct val="107000"/>
              </a:lnSpc>
              <a:spcBef>
                <a:spcPts val="0"/>
              </a:spcBef>
              <a:spcAft>
                <a:spcPts val="800"/>
              </a:spcAft>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Timmon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giraffe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ohysical</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disability – short neck)</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Adede</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 -the grasshopper Physical disability,  -unable to jump</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Kumme</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 the wild dog pup (Physical disability -visual impairment) </a:t>
            </a:r>
          </a:p>
          <a:p>
            <a:pPr marL="0" marR="0">
              <a:lnSpc>
                <a:spcPct val="107000"/>
              </a:lnSpc>
              <a:spcBef>
                <a:spcPts val="0"/>
              </a:spcBef>
              <a:spcAft>
                <a:spcPts val="800"/>
              </a:spcAft>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Children were invited to join in the action during the play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Signers were used and recorded during the play. They appear in the lower left hand corner of the recording during the play.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dirty="0">
              <a:effectLst/>
              <a:highlight>
                <a:srgbClr val="FFFF00"/>
              </a:highligh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9575E68-D27E-4A3F-A13C-AB98D5225775}" type="slidenum">
              <a:rPr lang="en-US" smtClean="0"/>
              <a:t>10</a:t>
            </a:fld>
            <a:endParaRPr lang="en-US"/>
          </a:p>
        </p:txBody>
      </p:sp>
    </p:spTree>
    <p:extLst>
      <p:ext uri="{BB962C8B-B14F-4D97-AF65-F5344CB8AC3E}">
        <p14:creationId xmlns:p14="http://schemas.microsoft.com/office/powerpoint/2010/main" val="3686215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Timmon</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and the Magic Shoes:</a:t>
            </a:r>
          </a:p>
          <a:p>
            <a:pPr marL="0" marR="0">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4 characters with disabilities, some visible some invisible disabilities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Several versions of the play, 10-miuute, Full-length small cast, Full-length large cast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Duma – ADHA hard to focus (covers with bullying)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Timmon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ohysical</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disability – short neck)</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Adede</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(Physical disability,  -unable to jump</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Kumme</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 (Physical disability -visual impairment)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9575E68-D27E-4A3F-A13C-AB98D5225775}" type="slidenum">
              <a:rPr lang="en-US" smtClean="0"/>
              <a:t>11</a:t>
            </a:fld>
            <a:endParaRPr lang="en-US"/>
          </a:p>
        </p:txBody>
      </p:sp>
    </p:spTree>
    <p:extLst>
      <p:ext uri="{BB962C8B-B14F-4D97-AF65-F5344CB8AC3E}">
        <p14:creationId xmlns:p14="http://schemas.microsoft.com/office/powerpoint/2010/main" val="1428032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Timmon</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and the Magic Shoes:</a:t>
            </a:r>
          </a:p>
          <a:p>
            <a:pPr marL="0" marR="0">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4 characters with disabilities, some visible some invisible disabilities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Several versions of the play, 10-miuute, Full-length small cast, Full-length large cast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Duma – ADHA hard to focus (covers with bullying)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Timmon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ohysical</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disability – short neck)</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Adede</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(Physical disability,  -unable to jump</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Kumme</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 (Physical disability -visual impairment)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9575E68-D27E-4A3F-A13C-AB98D5225775}" type="slidenum">
              <a:rPr lang="en-US" smtClean="0"/>
              <a:t>12</a:t>
            </a:fld>
            <a:endParaRPr lang="en-US"/>
          </a:p>
        </p:txBody>
      </p:sp>
    </p:spTree>
    <p:extLst>
      <p:ext uri="{BB962C8B-B14F-4D97-AF65-F5344CB8AC3E}">
        <p14:creationId xmlns:p14="http://schemas.microsoft.com/office/powerpoint/2010/main" val="3883226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Fries Test used during the Old Miner residency</a:t>
            </a:r>
          </a:p>
          <a:p>
            <a:endParaRPr lang="en-US" dirty="0"/>
          </a:p>
          <a:p>
            <a:pPr marL="228600" indent="-228600">
              <a:buAutoNum type="arabicParen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Do disabled characters have their own narrative purpose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3 characters with disabilities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Kumme</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Adede</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Timmon</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each with th</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eir own narrative purpose. Discovered another character has a hidden disability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00" dirty="0">
                <a:latin typeface="Times New Roman" panose="02020603050405020304" pitchFamily="18" charset="0"/>
                <a:ea typeface="Calibri" panose="020F0502020204030204" pitchFamily="34" charset="0"/>
                <a:cs typeface="Times New Roman" panose="02020603050405020304" pitchFamily="18" charset="0"/>
              </a:rPr>
              <a:t>2)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Do the disabled characters demonstrate characteristics unrelated to their disability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Kumme</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her empathy, </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Times New Roman" panose="02020603050405020304" pitchFamily="18" charset="0"/>
                <a:ea typeface="Calibri" panose="020F0502020204030204" pitchFamily="34" charset="0"/>
              </a:rPr>
              <a:t>We identified </a:t>
            </a:r>
            <a:r>
              <a:rPr lang="en-US" sz="1800" dirty="0" err="1">
                <a:effectLst/>
                <a:latin typeface="Times New Roman" panose="02020603050405020304" pitchFamily="18" charset="0"/>
                <a:ea typeface="Calibri" panose="020F0502020204030204" pitchFamily="34" charset="0"/>
              </a:rPr>
              <a:t>characteri</a:t>
            </a:r>
            <a:r>
              <a:rPr lang="en-US" sz="1800" dirty="0">
                <a:effectLst/>
                <a:latin typeface="Times New Roman" panose="02020603050405020304" pitchFamily="18" charset="0"/>
                <a:ea typeface="Calibri" panose="020F0502020204030204" pitchFamily="34" charset="0"/>
              </a:rPr>
              <a:t> traits with </a:t>
            </a:r>
            <a:r>
              <a:rPr lang="en-US" sz="1800" dirty="0" err="1">
                <a:effectLst/>
                <a:latin typeface="Times New Roman" panose="02020603050405020304" pitchFamily="18" charset="0"/>
                <a:ea typeface="Calibri" panose="020F0502020204030204" pitchFamily="34" charset="0"/>
              </a:rPr>
              <a:t>Timmon</a:t>
            </a:r>
            <a:r>
              <a:rPr lang="en-US" sz="1800" dirty="0">
                <a:effectLst/>
                <a:latin typeface="Times New Roman" panose="02020603050405020304" pitchFamily="18" charset="0"/>
                <a:ea typeface="Calibri" panose="020F0502020204030204" pitchFamily="34" charset="0"/>
              </a:rPr>
              <a:t> and </a:t>
            </a:r>
            <a:r>
              <a:rPr lang="en-US" sz="1800" dirty="0" err="1">
                <a:effectLst/>
                <a:latin typeface="Times New Roman" panose="02020603050405020304" pitchFamily="18" charset="0"/>
                <a:ea typeface="Calibri" panose="020F0502020204030204" pitchFamily="34" charset="0"/>
              </a:rPr>
              <a:t>Adede</a:t>
            </a:r>
            <a:r>
              <a:rPr lang="en-US" sz="1800" dirty="0">
                <a:effectLst/>
                <a:latin typeface="Times New Roman" panose="02020603050405020304" pitchFamily="18" charset="0"/>
                <a:ea typeface="Calibri" panose="020F0502020204030204" pitchFamily="34" charset="0"/>
              </a:rPr>
              <a:t> which helped them contribute. For example, </a:t>
            </a:r>
            <a:r>
              <a:rPr lang="en-US" sz="1800" dirty="0" err="1">
                <a:effectLst/>
                <a:latin typeface="Times New Roman" panose="02020603050405020304" pitchFamily="18" charset="0"/>
                <a:ea typeface="Calibri" panose="020F0502020204030204" pitchFamily="34" charset="0"/>
              </a:rPr>
              <a:t>Adede</a:t>
            </a:r>
            <a:r>
              <a:rPr lang="en-US" sz="1800" dirty="0">
                <a:effectLst/>
                <a:latin typeface="Times New Roman" panose="02020603050405020304" pitchFamily="18"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Her ability is to get out of things with her mind, </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00" dirty="0">
              <a:latin typeface="Times New Roman" panose="02020603050405020304" pitchFamily="18" charset="0"/>
              <a:ea typeface="Calibri" panose="020F0502020204030204" pitchFamily="34" charset="0"/>
              <a:cs typeface="Times New Roman" panose="02020603050405020304" pitchFamily="18" charset="0"/>
            </a:endParaRP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B9575E68-D27E-4A3F-A13C-AB98D5225775}" type="slidenum">
              <a:rPr lang="en-US" smtClean="0"/>
              <a:t>13</a:t>
            </a:fld>
            <a:endParaRPr lang="en-US"/>
          </a:p>
        </p:txBody>
      </p:sp>
    </p:spTree>
    <p:extLst>
      <p:ext uri="{BB962C8B-B14F-4D97-AF65-F5344CB8AC3E}">
        <p14:creationId xmlns:p14="http://schemas.microsoft.com/office/powerpoint/2010/main" val="251666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story: 12-year-old Emily Driver uses her YouTube channel to celebrate moments of activism and change. When her request for a needed wheelchair is denied, she time-travels across the country where she meets trailblazing leaders from the past who have fought for equal rights. Co-written by A.A. Brenner and Gregg </a:t>
            </a:r>
            <a:r>
              <a:rPr lang="en-US" dirty="0" err="1"/>
              <a:t>Mozgala</a:t>
            </a:r>
            <a:r>
              <a:rPr lang="en-US" dirty="0"/>
              <a:t>, “Emily Driver’s Great Race Through Time and Space” follows a young woman's journey as she learns the power of speaking up, and how one voice can help others to fight the forces of ableism and create a more just world. The play can be found on the New Play Exchange.</a:t>
            </a:r>
          </a:p>
        </p:txBody>
      </p:sp>
      <p:sp>
        <p:nvSpPr>
          <p:cNvPr id="4" name="Slide Number Placeholder 3"/>
          <p:cNvSpPr>
            <a:spLocks noGrp="1"/>
          </p:cNvSpPr>
          <p:nvPr>
            <p:ph type="sldNum" sz="quarter" idx="5"/>
          </p:nvPr>
        </p:nvSpPr>
        <p:spPr/>
        <p:txBody>
          <a:bodyPr/>
          <a:lstStyle/>
          <a:p>
            <a:pPr>
              <a:defRPr/>
            </a:pPr>
            <a:fld id="{E2DE40BC-A2B8-E54D-B5E3-7CC2F7D953B3}" type="slidenum">
              <a:rPr lang="en-US" altLang="en-US" smtClean="0"/>
              <a:pPr>
                <a:defRPr/>
              </a:pPr>
              <a:t>25</a:t>
            </a:fld>
            <a:endParaRPr lang="en-US" altLang="en-US"/>
          </a:p>
        </p:txBody>
      </p:sp>
    </p:spTree>
    <p:extLst>
      <p:ext uri="{BB962C8B-B14F-4D97-AF65-F5344CB8AC3E}">
        <p14:creationId xmlns:p14="http://schemas.microsoft.com/office/powerpoint/2010/main" val="2137996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DE40BC-A2B8-E54D-B5E3-7CC2F7D953B3}" type="slidenum">
              <a:rPr lang="en-US" altLang="en-US" smtClean="0"/>
              <a:pPr>
                <a:defRPr/>
              </a:pPr>
              <a:t>27</a:t>
            </a:fld>
            <a:endParaRPr lang="en-US" altLang="en-US"/>
          </a:p>
        </p:txBody>
      </p:sp>
    </p:spTree>
    <p:extLst>
      <p:ext uri="{BB962C8B-B14F-4D97-AF65-F5344CB8AC3E}">
        <p14:creationId xmlns:p14="http://schemas.microsoft.com/office/powerpoint/2010/main" val="245776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E7C85D9-1BFE-47D1-9826-8820BB8D2667}" type="datetimeFigureOut">
              <a:rPr lang="en-US" smtClean="0"/>
              <a:t>7/21/2023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18F191E-35DD-4C74-8353-AB11631FDC2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E7C85D9-1BFE-47D1-9826-8820BB8D2667}"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F191E-35DD-4C74-8353-AB11631FDC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E7C85D9-1BFE-47D1-9826-8820BB8D2667}"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F191E-35DD-4C74-8353-AB11631FDC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E7C85D9-1BFE-47D1-9826-8820BB8D2667}"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F191E-35DD-4C74-8353-AB11631FDC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E7C85D9-1BFE-47D1-9826-8820BB8D2667}"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F191E-35DD-4C74-8353-AB11631FDC2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E7C85D9-1BFE-47D1-9826-8820BB8D2667}"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F191E-35DD-4C74-8353-AB11631FDC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E7C85D9-1BFE-47D1-9826-8820BB8D2667}" type="datetimeFigureOut">
              <a:rPr lang="en-US" smtClean="0"/>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8F191E-35DD-4C74-8353-AB11631FDC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E7C85D9-1BFE-47D1-9826-8820BB8D2667}" type="datetimeFigureOut">
              <a:rPr lang="en-US" smtClean="0"/>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8F191E-35DD-4C74-8353-AB11631FDC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C85D9-1BFE-47D1-9826-8820BB8D2667}" type="datetimeFigureOut">
              <a:rPr lang="en-US" smtClean="0"/>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8F191E-35DD-4C74-8353-AB11631FDC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E7C85D9-1BFE-47D1-9826-8820BB8D2667}"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F191E-35DD-4C74-8353-AB11631FDC2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E7C85D9-1BFE-47D1-9826-8820BB8D2667}"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18F191E-35DD-4C74-8353-AB11631FDC2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E7C85D9-1BFE-47D1-9826-8820BB8D2667}" type="datetimeFigureOut">
              <a:rPr lang="en-US" smtClean="0"/>
              <a:t>7/21/2023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18F191E-35DD-4C74-8353-AB11631FDC2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youtu.be/R-05rYXdpk8"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ationaldisabilitytheatre.org/ndt-handbook?fbclid=IwAR1DxdBIP55bohiH26-3v9FoV7YpeEsQAl23YC3fLRFUADTZSpYqqKfEzu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851648" cy="1828800"/>
          </a:xfrm>
        </p:spPr>
        <p:txBody>
          <a:bodyPr>
            <a:normAutofit fontScale="90000"/>
          </a:bodyPr>
          <a:lstStyle/>
          <a:p>
            <a:pPr algn="l"/>
            <a:r>
              <a:rPr lang="en-US" sz="4900" dirty="0"/>
              <a:t>Illuminating Characters</a:t>
            </a:r>
            <a:br>
              <a:rPr lang="en-US" sz="4900" dirty="0"/>
            </a:br>
            <a:r>
              <a:rPr lang="en-US" sz="4900" dirty="0"/>
              <a:t>with Disabilities:</a:t>
            </a:r>
            <a:br>
              <a:rPr lang="en-US" sz="4900" dirty="0"/>
            </a:br>
            <a:r>
              <a:rPr lang="en-US" sz="4900" b="0" dirty="0"/>
              <a:t>Good, Better, &amp; Best Practices</a:t>
            </a:r>
            <a:br>
              <a:rPr lang="en-US" dirty="0"/>
            </a:br>
            <a:endParaRPr lang="en-US" i="1" dirty="0"/>
          </a:p>
        </p:txBody>
      </p:sp>
      <p:sp>
        <p:nvSpPr>
          <p:cNvPr id="3" name="Subtitle 2"/>
          <p:cNvSpPr>
            <a:spLocks noGrp="1"/>
          </p:cNvSpPr>
          <p:nvPr>
            <p:ph type="subTitle" idx="1"/>
          </p:nvPr>
        </p:nvSpPr>
        <p:spPr>
          <a:xfrm>
            <a:off x="685800" y="3810000"/>
            <a:ext cx="7854696" cy="1752600"/>
          </a:xfrm>
        </p:spPr>
        <p:txBody>
          <a:bodyPr>
            <a:normAutofit/>
          </a:bodyPr>
          <a:lstStyle/>
          <a:p>
            <a:pPr algn="l"/>
            <a:r>
              <a:rPr lang="en-US" dirty="0"/>
              <a:t>AATE 2023 National Virtual Conference</a:t>
            </a:r>
          </a:p>
          <a:p>
            <a:pPr algn="l"/>
            <a:endParaRPr lang="en-US" sz="1200" dirty="0"/>
          </a:p>
          <a:p>
            <a:pPr algn="l"/>
            <a:r>
              <a:rPr lang="en-US" dirty="0"/>
              <a:t>JOHN NEWMAN * TALLERI </a:t>
            </a:r>
            <a:r>
              <a:rPr lang="en-US" dirty="0" err="1"/>
              <a:t>McRAE</a:t>
            </a:r>
            <a:r>
              <a:rPr lang="en-US" dirty="0"/>
              <a:t>* JEFF JENKINS</a:t>
            </a:r>
          </a:p>
        </p:txBody>
      </p:sp>
    </p:spTree>
    <p:extLst>
      <p:ext uri="{BB962C8B-B14F-4D97-AF65-F5344CB8AC3E}">
        <p14:creationId xmlns:p14="http://schemas.microsoft.com/office/powerpoint/2010/main" val="1516711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143000"/>
          </a:xfrm>
        </p:spPr>
        <p:txBody>
          <a:bodyPr>
            <a:noAutofit/>
          </a:bodyPr>
          <a:lstStyle/>
          <a:p>
            <a:r>
              <a:rPr lang="en-US" sz="3200" dirty="0"/>
              <a:t>Jeff Jenkins</a:t>
            </a:r>
            <a:br>
              <a:rPr lang="en-US" sz="3200" dirty="0"/>
            </a:br>
            <a:r>
              <a:rPr lang="en-US" sz="3200" b="1" dirty="0"/>
              <a:t>DEVELOPMENT, PRODUCTION OF</a:t>
            </a:r>
            <a:br>
              <a:rPr lang="en-US" sz="3200" b="1" dirty="0"/>
            </a:br>
            <a:r>
              <a:rPr lang="en-US" sz="3200" b="1" i="1" dirty="0"/>
              <a:t>TIMMON &amp; THE MAGIC SHOES </a:t>
            </a:r>
            <a:r>
              <a:rPr lang="en-US" sz="3200" b="1" dirty="0"/>
              <a:t>at UVU</a:t>
            </a:r>
          </a:p>
        </p:txBody>
      </p:sp>
      <p:sp>
        <p:nvSpPr>
          <p:cNvPr id="3" name="Content Placeholder 2"/>
          <p:cNvSpPr>
            <a:spLocks noGrp="1"/>
          </p:cNvSpPr>
          <p:nvPr>
            <p:ph idx="1"/>
          </p:nvPr>
        </p:nvSpPr>
        <p:spPr>
          <a:xfrm>
            <a:off x="533400" y="1996440"/>
            <a:ext cx="3886200" cy="4008120"/>
          </a:xfrm>
        </p:spPr>
        <p:txBody>
          <a:bodyPr>
            <a:normAutofit/>
          </a:bodyPr>
          <a:lstStyle/>
          <a:p>
            <a:pPr marL="0" indent="0">
              <a:buNone/>
            </a:pPr>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kern="1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kern="100" dirty="0">
                <a:solidFill>
                  <a:srgbClr val="333333"/>
                </a:solidFill>
                <a:latin typeface="Calibri" panose="020F0502020204030204" pitchFamily="34" charset="0"/>
                <a:ea typeface="Calibri" panose="020F0502020204030204" pitchFamily="34" charset="0"/>
                <a:cs typeface="Times New Roman" panose="02020603050405020304" pitchFamily="18" charset="0"/>
              </a:rPr>
              <a:t>Clip of </a:t>
            </a:r>
            <a:r>
              <a:rPr lang="en-US" sz="2800" kern="100" dirty="0" err="1">
                <a:solidFill>
                  <a:srgbClr val="333333"/>
                </a:solidFill>
                <a:latin typeface="Calibri" panose="020F0502020204030204" pitchFamily="34" charset="0"/>
                <a:ea typeface="Calibri" panose="020F0502020204030204" pitchFamily="34" charset="0"/>
                <a:cs typeface="Times New Roman" panose="02020603050405020304" pitchFamily="18" charset="0"/>
              </a:rPr>
              <a:t>Timmon</a:t>
            </a:r>
            <a:r>
              <a:rPr lang="en-US" sz="2800" kern="100" dirty="0">
                <a:solidFill>
                  <a:srgbClr val="333333"/>
                </a:solidFill>
                <a:latin typeface="Calibri" panose="020F0502020204030204" pitchFamily="34" charset="0"/>
                <a:ea typeface="Calibri" panose="020F0502020204030204" pitchFamily="34" charset="0"/>
                <a:cs typeface="Times New Roman" panose="02020603050405020304" pitchFamily="18" charset="0"/>
              </a:rPr>
              <a:t> and the Magic Shoes</a:t>
            </a:r>
          </a:p>
          <a:p>
            <a:pPr marL="0" indent="0">
              <a:buNone/>
            </a:pPr>
            <a:r>
              <a:rPr lang="en-US" sz="2400" kern="100" dirty="0">
                <a:solidFill>
                  <a:srgbClr val="333333"/>
                </a:solidFill>
                <a:latin typeface="Calibri" panose="020F0502020204030204" pitchFamily="34" charset="0"/>
                <a:ea typeface="Calibri" panose="020F0502020204030204" pitchFamily="34" charset="0"/>
                <a:cs typeface="Times New Roman" panose="02020603050405020304" pitchFamily="18" charset="0"/>
              </a:rPr>
              <a:t>(TIME STAMP 40:00 to 43:00)</a:t>
            </a:r>
          </a:p>
          <a:p>
            <a:endParaRPr lang="en-US" sz="2800" kern="1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endParaRPr lang="en-US" sz="2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2C4B62D6-CFCA-5246-C54B-EAE2E4C549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86000"/>
            <a:ext cx="4572000" cy="3429000"/>
          </a:xfrm>
          <a:prstGeom prst="rect">
            <a:avLst/>
          </a:prstGeom>
          <a:noFill/>
          <a:ln>
            <a:noFill/>
          </a:ln>
        </p:spPr>
      </p:pic>
    </p:spTree>
    <p:extLst>
      <p:ext uri="{BB962C8B-B14F-4D97-AF65-F5344CB8AC3E}">
        <p14:creationId xmlns:p14="http://schemas.microsoft.com/office/powerpoint/2010/main" val="2917424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pPr marL="0" marR="0" indent="0">
              <a:lnSpc>
                <a:spcPct val="107000"/>
              </a:lnSpc>
              <a:spcBef>
                <a:spcPts val="0"/>
              </a:spcBef>
              <a:spcAft>
                <a:spcPts val="800"/>
              </a:spcAft>
              <a:buNone/>
            </a:pPr>
            <a:r>
              <a:rPr lang="en-US" sz="2000" b="1" u="sng" kern="100" dirty="0">
                <a:effectLst/>
                <a:latin typeface="Times New Roman" panose="02020603050405020304" pitchFamily="18" charset="0"/>
                <a:ea typeface="Calibri" panose="020F0502020204030204" pitchFamily="34" charset="0"/>
                <a:cs typeface="Times New Roman" panose="02020603050405020304" pitchFamily="18" charset="0"/>
              </a:rPr>
              <a:t>Development History</a:t>
            </a:r>
          </a:p>
          <a:p>
            <a:pPr marL="0" marR="0">
              <a:lnSpc>
                <a:spcPct val="107000"/>
              </a:lnSpc>
              <a:spcBef>
                <a:spcPts val="0"/>
              </a:spcBef>
              <a:spcAft>
                <a:spcPts val="80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Impetus for the story  -</a:t>
            </a:r>
          </a:p>
          <a:p>
            <a:pPr marL="0" marR="0" indent="0">
              <a:lnSpc>
                <a:spcPct val="107000"/>
              </a:lnSpc>
              <a:spcBef>
                <a:spcPts val="0"/>
              </a:spcBef>
              <a:spcAft>
                <a:spcPts val="800"/>
              </a:spcAft>
              <a:buNone/>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Storytelling with son</a:t>
            </a:r>
          </a:p>
          <a:p>
            <a:pPr marL="0" marR="0">
              <a:lnSpc>
                <a:spcPct val="107000"/>
              </a:lnSpc>
              <a:spcBef>
                <a:spcPts val="0"/>
              </a:spcBef>
              <a:spcAft>
                <a:spcPts val="80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May 2013 TYA/USA</a:t>
            </a:r>
          </a:p>
          <a:p>
            <a:pPr marL="0" marR="0">
              <a:lnSpc>
                <a:spcPct val="107000"/>
              </a:lnSpc>
              <a:spcBef>
                <a:spcPts val="0"/>
              </a:spcBef>
              <a:spcAft>
                <a:spcPts val="80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(with/Write Local Play Global), (Winner) 10-minute version dir. Kim Peter Kovac. Cleveland Playhouse, Cleveland, OH</a:t>
            </a:r>
          </a:p>
          <a:p>
            <a:pPr marL="0" marR="0">
              <a:lnSpc>
                <a:spcPct val="107000"/>
              </a:lnSpc>
              <a:spcBef>
                <a:spcPts val="120"/>
              </a:spcBef>
              <a:spcAft>
                <a:spcPts val="800"/>
              </a:spcAft>
            </a:pPr>
            <a:r>
              <a:rPr lang="en-US"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January 2018 </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Northwestern University </a:t>
            </a:r>
            <a:r>
              <a:rPr lang="en-US" sz="2000" b="1" i="1" kern="100" dirty="0">
                <a:effectLst/>
                <a:latin typeface="Times New Roman" panose="02020603050405020304" pitchFamily="18" charset="0"/>
                <a:ea typeface="Calibri" panose="020F0502020204030204" pitchFamily="34" charset="0"/>
                <a:cs typeface="Times New Roman" panose="02020603050405020304" pitchFamily="18" charset="0"/>
              </a:rPr>
              <a:t>reading</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w/ Lynn Kelso &amp; members of the Purple Crayon Players, </a:t>
            </a:r>
            <a:r>
              <a:rPr lang="en-US"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Wirtz Center for the Preforming Arts, Evanston, IL</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7" name="Content Placeholder 6">
            <a:extLst>
              <a:ext uri="{FF2B5EF4-FFF2-40B4-BE49-F238E27FC236}">
                <a16:creationId xmlns:a16="http://schemas.microsoft.com/office/drawing/2014/main" id="{BE2E4CB1-CB21-0CA3-15D9-3368A8EDBEE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34200" y="-33338"/>
            <a:ext cx="2209800" cy="2675591"/>
          </a:xfrm>
          <a:prstGeom prst="rect">
            <a:avLst/>
          </a:prstGeom>
        </p:spPr>
      </p:pic>
      <p:pic>
        <p:nvPicPr>
          <p:cNvPr id="10" name="Picture 9">
            <a:extLst>
              <a:ext uri="{FF2B5EF4-FFF2-40B4-BE49-F238E27FC236}">
                <a16:creationId xmlns:a16="http://schemas.microsoft.com/office/drawing/2014/main" id="{31AC9CCB-1CD6-9492-1543-49A910CF3C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7883" y="2642253"/>
            <a:ext cx="4666117" cy="3501372"/>
          </a:xfrm>
          <a:prstGeom prst="rect">
            <a:avLst/>
          </a:prstGeom>
          <a:noFill/>
          <a:ln>
            <a:noFill/>
          </a:ln>
        </p:spPr>
      </p:pic>
      <p:sp>
        <p:nvSpPr>
          <p:cNvPr id="4" name="Title 1">
            <a:extLst>
              <a:ext uri="{FF2B5EF4-FFF2-40B4-BE49-F238E27FC236}">
                <a16:creationId xmlns:a16="http://schemas.microsoft.com/office/drawing/2014/main" id="{6464BF1F-E3A2-61CB-7B5D-33F88D385E59}"/>
              </a:ext>
            </a:extLst>
          </p:cNvPr>
          <p:cNvSpPr>
            <a:spLocks noGrp="1"/>
          </p:cNvSpPr>
          <p:nvPr>
            <p:ph type="title"/>
          </p:nvPr>
        </p:nvSpPr>
        <p:spPr>
          <a:xfrm>
            <a:off x="465138" y="714375"/>
            <a:ext cx="8229600" cy="857250"/>
          </a:xfrm>
        </p:spPr>
        <p:txBody>
          <a:bodyPr>
            <a:noAutofit/>
          </a:bodyPr>
          <a:lstStyle/>
          <a:p>
            <a:r>
              <a:rPr lang="en-US" sz="3200" dirty="0"/>
              <a:t>Jeff Jenkins</a:t>
            </a:r>
            <a:br>
              <a:rPr lang="en-US" sz="3200" dirty="0"/>
            </a:br>
            <a:r>
              <a:rPr lang="en-US" sz="3200" b="1" dirty="0"/>
              <a:t>DEVELOPMENT, PRODUCTION OF</a:t>
            </a:r>
            <a:br>
              <a:rPr lang="en-US" sz="3200" b="1" dirty="0"/>
            </a:br>
            <a:r>
              <a:rPr lang="en-US" sz="3200" b="1" i="1" dirty="0"/>
              <a:t>TIMMON &amp; THE MAGIC SHOES </a:t>
            </a:r>
            <a:r>
              <a:rPr lang="en-US" sz="3200" b="1" dirty="0"/>
              <a:t>at UVU</a:t>
            </a:r>
          </a:p>
        </p:txBody>
      </p:sp>
    </p:spTree>
    <p:extLst>
      <p:ext uri="{BB962C8B-B14F-4D97-AF65-F5344CB8AC3E}">
        <p14:creationId xmlns:p14="http://schemas.microsoft.com/office/powerpoint/2010/main" val="255045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81" y="714437"/>
            <a:ext cx="8229600" cy="856488"/>
          </a:xfrm>
        </p:spPr>
        <p:txBody>
          <a:bodyPr>
            <a:noAutofit/>
          </a:bodyPr>
          <a:lstStyle/>
          <a:p>
            <a:r>
              <a:rPr lang="en-US" sz="3200" dirty="0"/>
              <a:t>Jeff Jenkins</a:t>
            </a:r>
            <a:br>
              <a:rPr lang="en-US" sz="3200" dirty="0"/>
            </a:br>
            <a:r>
              <a:rPr lang="en-US" sz="3200" b="1" dirty="0"/>
              <a:t>DEVELOPMENT, PRODUCTION OF</a:t>
            </a:r>
            <a:br>
              <a:rPr lang="en-US" sz="3200" b="1" dirty="0"/>
            </a:br>
            <a:r>
              <a:rPr lang="en-US" sz="3200" b="1" i="1" dirty="0"/>
              <a:t>TIMMON &amp; THE MAGIC SHOES </a:t>
            </a:r>
            <a:r>
              <a:rPr lang="en-US" sz="3200" b="1" dirty="0"/>
              <a:t>at UVU</a:t>
            </a:r>
            <a:endParaRPr lang="en-US" sz="2800" i="1" dirty="0"/>
          </a:p>
        </p:txBody>
      </p:sp>
      <p:sp>
        <p:nvSpPr>
          <p:cNvPr id="3" name="Content Placeholder 2"/>
          <p:cNvSpPr>
            <a:spLocks noGrp="1"/>
          </p:cNvSpPr>
          <p:nvPr>
            <p:ph sz="half" idx="1"/>
          </p:nvPr>
        </p:nvSpPr>
        <p:spPr>
          <a:xfrm>
            <a:off x="457199" y="1920085"/>
            <a:ext cx="5439619" cy="4411691"/>
          </a:xfrm>
        </p:spPr>
        <p:txBody>
          <a:bodyPr>
            <a:normAutofit lnSpcReduction="10000"/>
          </a:bodyPr>
          <a:lstStyle/>
          <a:p>
            <a:pPr marL="0" marR="0" indent="0">
              <a:lnSpc>
                <a:spcPct val="107000"/>
              </a:lnSpc>
              <a:spcBef>
                <a:spcPts val="0"/>
              </a:spcBef>
              <a:spcAft>
                <a:spcPts val="800"/>
              </a:spcAft>
              <a:buNone/>
            </a:pP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Development History</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120"/>
              </a:spcBef>
              <a:spcAft>
                <a:spcPts val="800"/>
              </a:spcAft>
            </a:pPr>
            <a:r>
              <a:rPr lang="en-US"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April 2019 </a:t>
            </a: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Old Miner Childrens Playwright Contest, </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Theatre for Youth and Education (TYE) Center,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Workshop production, dir. John Newman</a:t>
            </a:r>
          </a:p>
          <a:p>
            <a:pPr marL="0" marR="0">
              <a:lnSpc>
                <a:spcPct val="107000"/>
              </a:lnSpc>
              <a:spcBef>
                <a:spcPts val="120"/>
              </a:spcBef>
              <a:spcAft>
                <a:spcPts val="800"/>
              </a:spcAft>
            </a:pPr>
            <a:r>
              <a:rPr lang="en-US"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October/November 2020. </a:t>
            </a:r>
            <a:r>
              <a:rPr lang="en-US" sz="2400"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Virtual production, d</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 Teresa Love,</a:t>
            </a:r>
            <a:r>
              <a:rPr lang="en-US" sz="2400"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the Theatre for </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Youth and Education (TYE) Center</a:t>
            </a:r>
            <a:r>
              <a:rPr lang="en-US" sz="2400"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Utah Valley University (UVU) and Virtual school tour in the Salt Lake City metropolitan area.</a:t>
            </a:r>
            <a:endPar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BE2E4CB1-CB21-0CA3-15D9-3368A8EDBEE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72232" y="1496387"/>
            <a:ext cx="2171768" cy="2629543"/>
          </a:xfrm>
          <a:prstGeom prst="rect">
            <a:avLst/>
          </a:prstGeom>
        </p:spPr>
      </p:pic>
      <p:pic>
        <p:nvPicPr>
          <p:cNvPr id="10" name="Picture 9">
            <a:extLst>
              <a:ext uri="{FF2B5EF4-FFF2-40B4-BE49-F238E27FC236}">
                <a16:creationId xmlns:a16="http://schemas.microsoft.com/office/drawing/2014/main" id="{31AC9CCB-1CD6-9492-1543-49A910CF3C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7230" y="4125930"/>
            <a:ext cx="3404938" cy="2555006"/>
          </a:xfrm>
          <a:prstGeom prst="rect">
            <a:avLst/>
          </a:prstGeom>
          <a:noFill/>
          <a:ln>
            <a:noFill/>
          </a:ln>
        </p:spPr>
      </p:pic>
    </p:spTree>
    <p:extLst>
      <p:ext uri="{BB962C8B-B14F-4D97-AF65-F5344CB8AC3E}">
        <p14:creationId xmlns:p14="http://schemas.microsoft.com/office/powerpoint/2010/main" val="807255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620000" cy="762000"/>
          </a:xfrm>
        </p:spPr>
        <p:txBody>
          <a:bodyPr>
            <a:noAutofit/>
          </a:bodyPr>
          <a:lstStyle/>
          <a:p>
            <a:r>
              <a:rPr lang="en-US" sz="3200" dirty="0"/>
              <a:t>Jeff Jenkins</a:t>
            </a:r>
            <a:br>
              <a:rPr lang="en-US" sz="3200" dirty="0"/>
            </a:br>
            <a:r>
              <a:rPr lang="en-US" sz="3200" b="1" dirty="0"/>
              <a:t>DEVELOPMENT, PRODUCTION OF</a:t>
            </a:r>
            <a:br>
              <a:rPr lang="en-US" sz="3200" b="1" dirty="0"/>
            </a:br>
            <a:r>
              <a:rPr lang="en-US" sz="3200" b="1" i="1" dirty="0"/>
              <a:t>TIMMON &amp; THE MAGIC SHOES </a:t>
            </a:r>
            <a:r>
              <a:rPr lang="en-US" sz="3200" b="1" dirty="0"/>
              <a:t>at UVU</a:t>
            </a:r>
            <a:endParaRPr lang="en-US" sz="3200" dirty="0"/>
          </a:p>
        </p:txBody>
      </p:sp>
      <p:sp>
        <p:nvSpPr>
          <p:cNvPr id="3" name="Content Placeholder 2"/>
          <p:cNvSpPr>
            <a:spLocks noGrp="1"/>
          </p:cNvSpPr>
          <p:nvPr>
            <p:ph sz="half" idx="1"/>
          </p:nvPr>
        </p:nvSpPr>
        <p:spPr>
          <a:xfrm>
            <a:off x="457200" y="1676400"/>
            <a:ext cx="4038600" cy="4678525"/>
          </a:xfrm>
          <a:ln>
            <a:solidFill>
              <a:schemeClr val="tx1"/>
            </a:solidFill>
            <a:prstDash val="solid"/>
          </a:ln>
        </p:spPr>
        <p:txBody>
          <a:bodyPr>
            <a:normAutofit lnSpcReduction="10000"/>
          </a:bodyPr>
          <a:lstStyle/>
          <a:p>
            <a:pPr marL="0" indent="0">
              <a:buNone/>
            </a:pPr>
            <a:r>
              <a:rPr lang="en-US" sz="1800" b="1" dirty="0"/>
              <a:t>Fries Test </a:t>
            </a:r>
          </a:p>
          <a:p>
            <a:pPr marL="342900" indent="-342900">
              <a:buAutoNum type="arabicParenR"/>
            </a:pPr>
            <a:r>
              <a:rPr lang="en-US" sz="1800" kern="100" dirty="0">
                <a:latin typeface="Times New Roman" panose="02020603050405020304" pitchFamily="18" charset="0"/>
                <a:ea typeface="Calibri" panose="020F0502020204030204" pitchFamily="34" charset="0"/>
                <a:cs typeface="Times New Roman" panose="02020603050405020304" pitchFamily="18" charset="0"/>
              </a:rPr>
              <a:t>Does it have more than one disabled character?</a:t>
            </a:r>
          </a:p>
          <a:p>
            <a:pPr marL="342900" indent="-342900">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Do disabled characters have their own narrative purpose.</a:t>
            </a:r>
          </a:p>
          <a:p>
            <a:pPr marL="342900" indent="-342900">
              <a:buAutoNum type="arabicParenR"/>
            </a:pPr>
            <a:endParaRPr lang="en-US" sz="18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b="1" kern="100" dirty="0">
                <a:latin typeface="Times New Roman" panose="02020603050405020304" pitchFamily="18" charset="0"/>
                <a:ea typeface="Calibri" panose="020F0502020204030204" pitchFamily="34" charset="0"/>
                <a:cs typeface="Times New Roman" panose="02020603050405020304" pitchFamily="18" charset="0"/>
              </a:rPr>
              <a:t>Additional Considerations:</a:t>
            </a:r>
          </a:p>
          <a:p>
            <a:pPr marL="0" indent="0">
              <a:buNone/>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National Disability Theatre</a:t>
            </a:r>
            <a:endParaRPr lang="en-US" sz="1800" b="1"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AutoNum type="arabicPeriod" startAt="4"/>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Do the disabled characters demonstrate characteristics unrelated to their disability?</a:t>
            </a:r>
            <a:endParaRPr lang="en-US" sz="18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AutoNum type="arabicPeriod" startAt="4"/>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Does the disabled character receive or give help</a:t>
            </a:r>
          </a:p>
          <a:p>
            <a:pPr marL="342900" indent="-342900">
              <a:buAutoNum type="arabicPeriod" startAt="4"/>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ALSO:</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Is there switching of places when the power changes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2"/>
              <a:buAutoNum type="arabicParenR"/>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dirty="0"/>
          </a:p>
        </p:txBody>
      </p:sp>
      <p:sp>
        <p:nvSpPr>
          <p:cNvPr id="4" name="Content Placeholder 3"/>
          <p:cNvSpPr>
            <a:spLocks noGrp="1"/>
          </p:cNvSpPr>
          <p:nvPr>
            <p:ph sz="half" idx="2"/>
          </p:nvPr>
        </p:nvSpPr>
        <p:spPr>
          <a:xfrm>
            <a:off x="4648200" y="1676400"/>
            <a:ext cx="4038600" cy="4678525"/>
          </a:xfrm>
          <a:ln>
            <a:solidFill>
              <a:schemeClr val="tx1"/>
            </a:solidFill>
            <a:prstDash val="solid"/>
          </a:ln>
        </p:spPr>
        <p:txBody>
          <a:bodyPr>
            <a:normAutofit lnSpcReduction="10000"/>
          </a:bodyPr>
          <a:lstStyle/>
          <a:p>
            <a:pPr marL="0" indent="0">
              <a:buNone/>
            </a:pPr>
            <a:r>
              <a:rPr lang="en-US" sz="1600" b="1" dirty="0"/>
              <a:t>Changes during the development process:  </a:t>
            </a: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Old Miner Residency (2019)</a:t>
            </a:r>
          </a:p>
          <a:p>
            <a:pPr marL="0" indent="0">
              <a:buNone/>
            </a:pPr>
            <a:endParaRPr lang="en-US" sz="1600" b="1" dirty="0"/>
          </a:p>
          <a:p>
            <a:pPr marL="0" indent="0">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3 characters with disabilities each with th</a:t>
            </a:r>
            <a:r>
              <a:rPr lang="en-US" sz="1800" kern="100" dirty="0">
                <a:latin typeface="Times New Roman" panose="02020603050405020304" pitchFamily="18" charset="0"/>
                <a:ea typeface="Calibri" panose="020F0502020204030204" pitchFamily="34" charset="0"/>
                <a:cs typeface="Times New Roman" panose="02020603050405020304" pitchFamily="18" charset="0"/>
              </a:rPr>
              <a:t>eir own narrative purpose</a:t>
            </a:r>
            <a:endParaRPr lang="en-US" sz="1800" dirty="0"/>
          </a:p>
          <a:p>
            <a:r>
              <a:rPr lang="en-US" sz="1800" b="1" dirty="0" err="1"/>
              <a:t>Kumme</a:t>
            </a:r>
            <a:r>
              <a:rPr lang="en-US" sz="1800" b="1" dirty="0"/>
              <a:t> </a:t>
            </a:r>
            <a:r>
              <a:rPr lang="en-US" sz="1800" dirty="0"/>
              <a:t>–empathy, bravery. </a:t>
            </a:r>
          </a:p>
          <a:p>
            <a:r>
              <a:rPr lang="en-US" sz="1800" b="1" dirty="0" err="1"/>
              <a:t>Timmon</a:t>
            </a:r>
            <a:r>
              <a:rPr lang="en-US" sz="1800" dirty="0"/>
              <a:t> –Problem solving. Acceptance of others. </a:t>
            </a:r>
            <a:r>
              <a:rPr lang="en-US" sz="1800" dirty="0" err="1"/>
              <a:t>Adede</a:t>
            </a:r>
            <a:r>
              <a:rPr lang="en-US" sz="1800" dirty="0"/>
              <a:t> - her mind.</a:t>
            </a:r>
            <a:endParaRPr lang="en-US" sz="1800" kern="100" dirty="0">
              <a:latin typeface="Times New Roman" panose="02020603050405020304" pitchFamily="18" charset="0"/>
              <a:ea typeface="Calibri" panose="020F0502020204030204" pitchFamily="34" charset="0"/>
              <a:cs typeface="Times New Roman" panose="02020603050405020304" pitchFamily="18" charset="0"/>
            </a:endParaRPr>
          </a:p>
          <a:p>
            <a:r>
              <a:rPr lang="en-US" sz="1800" b="1" kern="100" dirty="0" err="1">
                <a:latin typeface="Times New Roman" panose="02020603050405020304" pitchFamily="18" charset="0"/>
                <a:ea typeface="Calibri" panose="020F0502020204030204" pitchFamily="34" charset="0"/>
                <a:cs typeface="Times New Roman" panose="02020603050405020304" pitchFamily="18" charset="0"/>
              </a:rPr>
              <a:t>Timmon</a:t>
            </a:r>
            <a:r>
              <a:rPr lang="en-US" sz="1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latin typeface="Times New Roman" panose="02020603050405020304" pitchFamily="18" charset="0"/>
                <a:ea typeface="Calibri" panose="020F0502020204030204" pitchFamily="34" charset="0"/>
                <a:cs typeface="Times New Roman" panose="02020603050405020304" pitchFamily="18" charset="0"/>
              </a:rPr>
              <a:t>Kumme</a:t>
            </a:r>
            <a:r>
              <a:rPr lang="en-US" sz="1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latin typeface="Times New Roman" panose="02020603050405020304" pitchFamily="18" charset="0"/>
                <a:ea typeface="Calibri" panose="020F0502020204030204" pitchFamily="34" charset="0"/>
                <a:cs typeface="Times New Roman" panose="02020603050405020304" pitchFamily="18" charset="0"/>
              </a:rPr>
              <a:t>Adede</a:t>
            </a:r>
            <a:r>
              <a:rPr lang="en-US" sz="1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latin typeface="Times New Roman" panose="02020603050405020304" pitchFamily="18" charset="0"/>
                <a:ea typeface="Calibri" panose="020F0502020204030204" pitchFamily="34" charset="0"/>
                <a:cs typeface="Times New Roman" panose="02020603050405020304" pitchFamily="18" charset="0"/>
              </a:rPr>
              <a:t>help each other</a:t>
            </a:r>
          </a:p>
          <a:p>
            <a:r>
              <a:rPr lang="en-US" sz="1800" b="1" kern="100" dirty="0" err="1">
                <a:latin typeface="Times New Roman" panose="02020603050405020304" pitchFamily="18" charset="0"/>
                <a:ea typeface="Calibri" panose="020F0502020204030204" pitchFamily="34" charset="0"/>
                <a:cs typeface="Times New Roman" panose="02020603050405020304" pitchFamily="18" charset="0"/>
              </a:rPr>
              <a:t>Timmon</a:t>
            </a:r>
            <a:r>
              <a:rPr lang="en-US" sz="1800" kern="100" dirty="0">
                <a:latin typeface="Times New Roman" panose="02020603050405020304" pitchFamily="18" charset="0"/>
                <a:ea typeface="Calibri" panose="020F0502020204030204" pitchFamily="34" charset="0"/>
                <a:cs typeface="Times New Roman" panose="02020603050405020304" pitchFamily="18" charset="0"/>
              </a:rPr>
              <a:t> helps </a:t>
            </a:r>
            <a:r>
              <a:rPr lang="en-US" sz="1800" b="1" kern="100" dirty="0">
                <a:latin typeface="Times New Roman" panose="02020603050405020304" pitchFamily="18" charset="0"/>
                <a:ea typeface="Calibri" panose="020F0502020204030204" pitchFamily="34" charset="0"/>
                <a:cs typeface="Times New Roman" panose="02020603050405020304" pitchFamily="18" charset="0"/>
              </a:rPr>
              <a:t>Duma</a:t>
            </a:r>
            <a:r>
              <a:rPr lang="en-US" sz="1800" kern="100" dirty="0">
                <a:latin typeface="Times New Roman" panose="02020603050405020304" pitchFamily="18" charset="0"/>
                <a:ea typeface="Calibri" panose="020F0502020204030204" pitchFamily="34" charset="0"/>
                <a:cs typeface="Times New Roman" panose="02020603050405020304" pitchFamily="18" charset="0"/>
              </a:rPr>
              <a:t> </a:t>
            </a:r>
          </a:p>
          <a:p>
            <a:r>
              <a:rPr lang="en-US" sz="1800" b="1" kern="100" dirty="0">
                <a:latin typeface="Times New Roman" panose="02020603050405020304" pitchFamily="18" charset="0"/>
                <a:ea typeface="Calibri" panose="020F0502020204030204" pitchFamily="34" charset="0"/>
                <a:cs typeface="Times New Roman" panose="02020603050405020304" pitchFamily="18" charset="0"/>
              </a:rPr>
              <a:t>Duma</a:t>
            </a:r>
            <a:r>
              <a:rPr lang="en-US" sz="1800" kern="100" dirty="0">
                <a:latin typeface="Times New Roman" panose="02020603050405020304" pitchFamily="18" charset="0"/>
                <a:ea typeface="Calibri" panose="020F0502020204030204" pitchFamily="34" charset="0"/>
                <a:cs typeface="Times New Roman" panose="02020603050405020304" pitchFamily="18" charset="0"/>
              </a:rPr>
              <a:t> has power in the beginning of the play. </a:t>
            </a:r>
            <a:r>
              <a:rPr lang="en-US" sz="1800" b="1" kern="100" dirty="0" err="1">
                <a:latin typeface="Times New Roman" panose="02020603050405020304" pitchFamily="18" charset="0"/>
                <a:ea typeface="Calibri" panose="020F0502020204030204" pitchFamily="34" charset="0"/>
                <a:cs typeface="Times New Roman" panose="02020603050405020304" pitchFamily="18" charset="0"/>
              </a:rPr>
              <a:t>Kumme</a:t>
            </a:r>
            <a:r>
              <a:rPr lang="en-US" sz="1800" kern="100" dirty="0">
                <a:latin typeface="Times New Roman" panose="02020603050405020304" pitchFamily="18" charset="0"/>
                <a:ea typeface="Calibri" panose="020F0502020204030204" pitchFamily="34" charset="0"/>
                <a:cs typeface="Times New Roman" panose="02020603050405020304" pitchFamily="18" charset="0"/>
              </a:rPr>
              <a:t> has power at the end of the play. They all end on equal footing. </a:t>
            </a:r>
          </a:p>
          <a:p>
            <a:pPr marL="365760" lvl="1" indent="0">
              <a:buNone/>
            </a:pPr>
            <a:endParaRPr lang="en-US" sz="1600" dirty="0"/>
          </a:p>
        </p:txBody>
      </p:sp>
    </p:spTree>
    <p:extLst>
      <p:ext uri="{BB962C8B-B14F-4D97-AF65-F5344CB8AC3E}">
        <p14:creationId xmlns:p14="http://schemas.microsoft.com/office/powerpoint/2010/main" val="658766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517A-8BB6-7155-175C-313B292C378C}"/>
              </a:ext>
            </a:extLst>
          </p:cNvPr>
          <p:cNvSpPr>
            <a:spLocks noGrp="1"/>
          </p:cNvSpPr>
          <p:nvPr>
            <p:ph type="title"/>
          </p:nvPr>
        </p:nvSpPr>
        <p:spPr/>
        <p:txBody>
          <a:bodyPr>
            <a:noAutofit/>
          </a:bodyPr>
          <a:lstStyle/>
          <a:p>
            <a:r>
              <a:rPr lang="en-US" sz="4000" dirty="0"/>
              <a:t>The Fries Test (2017) </a:t>
            </a:r>
            <a:r>
              <a:rPr lang="en-US" sz="2800" dirty="0"/>
              <a:t>Kenny Fries &amp; Sherri Smith</a:t>
            </a:r>
            <a:br>
              <a:rPr lang="en-US" sz="4000" dirty="0"/>
            </a:br>
            <a:r>
              <a:rPr lang="en-US" sz="3200" i="1" dirty="0"/>
              <a:t>highlighting (less than ideal) representation of characters with disabilities</a:t>
            </a:r>
            <a:endParaRPr lang="en-US" sz="4000" i="1" dirty="0"/>
          </a:p>
        </p:txBody>
      </p:sp>
      <p:sp>
        <p:nvSpPr>
          <p:cNvPr id="3" name="Content Placeholder 2">
            <a:extLst>
              <a:ext uri="{FF2B5EF4-FFF2-40B4-BE49-F238E27FC236}">
                <a16:creationId xmlns:a16="http://schemas.microsoft.com/office/drawing/2014/main" id="{28ED2C14-5027-0C52-96E5-CE8E61C22854}"/>
              </a:ext>
            </a:extLst>
          </p:cNvPr>
          <p:cNvSpPr>
            <a:spLocks noGrp="1"/>
          </p:cNvSpPr>
          <p:nvPr>
            <p:ph idx="1"/>
          </p:nvPr>
        </p:nvSpPr>
        <p:spPr>
          <a:xfrm>
            <a:off x="457200" y="1935480"/>
            <a:ext cx="8229600" cy="4693920"/>
          </a:xfrm>
        </p:spPr>
        <p:txBody>
          <a:bodyPr>
            <a:normAutofit fontScale="77500" lnSpcReduction="20000"/>
          </a:bodyPr>
          <a:lstStyle/>
          <a:p>
            <a:pPr marL="457200" marR="0" lvl="1" indent="0" algn="l">
              <a:lnSpc>
                <a:spcPct val="107000"/>
              </a:lnSpc>
              <a:spcBef>
                <a:spcPts val="0"/>
              </a:spcBef>
              <a:spcAft>
                <a:spcPts val="0"/>
              </a:spcAft>
              <a:buNone/>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a:lnSpc>
                <a:spcPct val="107000"/>
              </a:lnSpc>
              <a:spcBef>
                <a:spcPts val="0"/>
              </a:spcBef>
              <a:spcAft>
                <a:spcPts val="0"/>
              </a:spcAft>
              <a:buFont typeface="+mj-lt"/>
              <a:buAutoNum type="arabicPeriod"/>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Does it have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more than one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disabled character?</a:t>
            </a:r>
          </a:p>
          <a:p>
            <a:pPr marL="742950" marR="0" lvl="1" indent="-285750" algn="l">
              <a:lnSpc>
                <a:spcPct val="107000"/>
              </a:lnSpc>
              <a:spcBef>
                <a:spcPts val="0"/>
              </a:spcBef>
              <a:spcAft>
                <a:spcPts val="0"/>
              </a:spcAft>
              <a:buFont typeface="+mj-lt"/>
              <a:buAutoNum type="arabicPeriod"/>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Do the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disabled characters have their own narrative purpose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other than the education and profit of a non-disabled character?</a:t>
            </a:r>
          </a:p>
          <a:p>
            <a:pPr marL="742950" marR="0" lvl="1" indent="-285750" algn="l">
              <a:lnSpc>
                <a:spcPct val="107000"/>
              </a:lnSpc>
              <a:spcBef>
                <a:spcPts val="0"/>
              </a:spcBef>
              <a:spcAft>
                <a:spcPts val="0"/>
              </a:spcAft>
              <a:buFont typeface="+mj-lt"/>
              <a:buAutoNum type="arabicPeriod"/>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Is the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character’s disability not eradicated</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either by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curing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or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killing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p>
          <a:p>
            <a:pPr marL="742950" marR="0" lvl="1" indent="-285750" algn="l">
              <a:lnSpc>
                <a:spcPct val="107000"/>
              </a:lnSpc>
              <a:spcBef>
                <a:spcPts val="0"/>
              </a:spcBef>
              <a:spcAft>
                <a:spcPts val="0"/>
              </a:spcAft>
              <a:buFont typeface="+mj-lt"/>
              <a:buAutoNum type="arabicPeriod"/>
            </a:pP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a:lnSpc>
                <a:spcPct val="107000"/>
              </a:lnSpc>
              <a:spcBef>
                <a:spcPts val="0"/>
              </a:spcBef>
              <a:spcAft>
                <a:spcPts val="0"/>
              </a:spcAft>
              <a:buNone/>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Additional Questions to Consider (National Disability Theatre)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a:lnSpc>
                <a:spcPct val="107000"/>
              </a:lnSpc>
              <a:spcBef>
                <a:spcPts val="0"/>
              </a:spcBef>
              <a:spcAft>
                <a:spcPts val="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914400" marR="0" lvl="1" indent="-457200" algn="l">
              <a:lnSpc>
                <a:spcPct val="107000"/>
              </a:lnSpc>
              <a:spcBef>
                <a:spcPts val="0"/>
              </a:spcBef>
              <a:spcAft>
                <a:spcPts val="0"/>
              </a:spcAft>
              <a:buAutoNum type="arabicPeriod" startAt="4"/>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Do the disabled characters encounter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conflicts or demonstrate characteristics unrelated to their disability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914400" marR="0" lvl="1" indent="-457200" algn="l">
              <a:lnSpc>
                <a:spcPct val="107000"/>
              </a:lnSpc>
              <a:spcBef>
                <a:spcPts val="0"/>
              </a:spcBef>
              <a:spcAft>
                <a:spcPts val="0"/>
              </a:spcAft>
              <a:buAutoNum type="arabicPeriod" startAt="4"/>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Do the disabled characters use their status, ability, and disability for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positive and negative ends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914400" marR="0" lvl="1" indent="-457200" algn="l">
              <a:lnSpc>
                <a:spcPct val="107000"/>
              </a:lnSpc>
              <a:spcBef>
                <a:spcPts val="0"/>
              </a:spcBef>
              <a:spcAft>
                <a:spcPts val="0"/>
              </a:spcAft>
              <a:buAutoNum type="arabicPeriod" startAt="4"/>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Do the disabled characters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both give and receive help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from the non-disabled characters?</a:t>
            </a:r>
          </a:p>
          <a:p>
            <a:pPr marL="914400" marR="0" lvl="1" indent="-457200" algn="l">
              <a:lnSpc>
                <a:spcPct val="107000"/>
              </a:lnSpc>
              <a:spcBef>
                <a:spcPts val="0"/>
              </a:spcBef>
              <a:spcAft>
                <a:spcPts val="0"/>
              </a:spcAft>
              <a:buAutoNum type="arabicPeriod" startAt="4"/>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How did the disabled community participate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the development, creation, and presentation of the play? (“Nothing About Us Without Us”)</a:t>
            </a:r>
            <a:endParaRPr lang="en-US"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endParaRPr>
          </a:p>
          <a:p>
            <a:pPr marL="742950" marR="0" lvl="1" indent="-285750" algn="l">
              <a:lnSpc>
                <a:spcPct val="107000"/>
              </a:lnSpc>
              <a:spcBef>
                <a:spcPts val="0"/>
              </a:spcBef>
              <a:spcAft>
                <a:spcPts val="0"/>
              </a:spcAft>
              <a:buFont typeface="+mj-lt"/>
              <a:buAutoNum type="arabicPeriod"/>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a:lnSpc>
                <a:spcPct val="107000"/>
              </a:lnSpc>
              <a:spcBef>
                <a:spcPts val="0"/>
              </a:spcBef>
              <a:spcAft>
                <a:spcPts val="0"/>
              </a:spcAft>
              <a:buFont typeface="+mj-lt"/>
              <a:buAutoNum type="arabicPeriod"/>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a:lnSpc>
                <a:spcPct val="107000"/>
              </a:lnSpc>
              <a:spcBef>
                <a:spcPts val="0"/>
              </a:spcBef>
              <a:spcAft>
                <a:spcPts val="0"/>
              </a:spcAft>
              <a:buNone/>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400" dirty="0"/>
          </a:p>
          <a:p>
            <a:pPr marL="0" indent="0">
              <a:buNone/>
            </a:pPr>
            <a:endParaRPr lang="en-US" dirty="0"/>
          </a:p>
        </p:txBody>
      </p:sp>
    </p:spTree>
    <p:extLst>
      <p:ext uri="{BB962C8B-B14F-4D97-AF65-F5344CB8AC3E}">
        <p14:creationId xmlns:p14="http://schemas.microsoft.com/office/powerpoint/2010/main" val="689750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A32D-4290-2AFC-4B1F-2E5FD6621CAF}"/>
              </a:ext>
            </a:extLst>
          </p:cNvPr>
          <p:cNvSpPr>
            <a:spLocks noGrp="1"/>
          </p:cNvSpPr>
          <p:nvPr>
            <p:ph type="title"/>
          </p:nvPr>
        </p:nvSpPr>
        <p:spPr/>
        <p:txBody>
          <a:bodyPr>
            <a:noAutofit/>
          </a:bodyPr>
          <a:lstStyle/>
          <a:p>
            <a:r>
              <a:rPr lang="en-US" sz="3200" dirty="0"/>
              <a:t>John Newman</a:t>
            </a:r>
            <a:br>
              <a:rPr lang="en-US" sz="3600" dirty="0"/>
            </a:br>
            <a:r>
              <a:rPr lang="en-US" sz="3200" b="1" dirty="0"/>
              <a:t>INCLUSIVE PRODUCTION OF </a:t>
            </a:r>
            <a:r>
              <a:rPr lang="en-US" sz="3200" b="1" i="1" dirty="0"/>
              <a:t>ROMEO &amp; JULIET</a:t>
            </a:r>
            <a:endParaRPr lang="en-US" sz="2800" dirty="0"/>
          </a:p>
        </p:txBody>
      </p:sp>
      <p:sp>
        <p:nvSpPr>
          <p:cNvPr id="3" name="Content Placeholder 2">
            <a:extLst>
              <a:ext uri="{FF2B5EF4-FFF2-40B4-BE49-F238E27FC236}">
                <a16:creationId xmlns:a16="http://schemas.microsoft.com/office/drawing/2014/main" id="{8F37E9FE-06DA-06C7-60B0-4B87650B6F4D}"/>
              </a:ext>
            </a:extLst>
          </p:cNvPr>
          <p:cNvSpPr>
            <a:spLocks noGrp="1"/>
          </p:cNvSpPr>
          <p:nvPr>
            <p:ph sz="half" idx="1"/>
          </p:nvPr>
        </p:nvSpPr>
        <p:spPr>
          <a:xfrm>
            <a:off x="457200" y="1920085"/>
            <a:ext cx="3276600" cy="4175915"/>
          </a:xfrm>
        </p:spPr>
        <p:txBody>
          <a:bodyPr>
            <a:normAutofit fontScale="92500" lnSpcReduction="10000"/>
          </a:bodyPr>
          <a:lstStyle/>
          <a:p>
            <a:pPr marL="0" indent="0">
              <a:buNone/>
            </a:pPr>
            <a:endParaRPr lang="en-US" dirty="0"/>
          </a:p>
          <a:p>
            <a:pPr marL="0" indent="0">
              <a:buNone/>
            </a:pPr>
            <a:endParaRPr lang="en-US" dirty="0"/>
          </a:p>
          <a:p>
            <a:pPr marL="0" indent="0">
              <a:buNone/>
            </a:pPr>
            <a:r>
              <a:rPr lang="en-US" dirty="0"/>
              <a:t>ACTOR NEEDS:</a:t>
            </a:r>
          </a:p>
          <a:p>
            <a:r>
              <a:rPr lang="en-US" dirty="0"/>
              <a:t>Actor cast as Nurse is Deaf and communicates primarily in ASL; needs a way to communicate with the Hearing actors/characters</a:t>
            </a:r>
          </a:p>
          <a:p>
            <a:pPr marL="0" indent="0">
              <a:buNone/>
            </a:pPr>
            <a:endParaRPr lang="en-US" dirty="0"/>
          </a:p>
        </p:txBody>
      </p:sp>
      <p:pic>
        <p:nvPicPr>
          <p:cNvPr id="8" name="Picture 7" descr="A person on a balcony&#10;&#10;Description automatically generated">
            <a:extLst>
              <a:ext uri="{FF2B5EF4-FFF2-40B4-BE49-F238E27FC236}">
                <a16:creationId xmlns:a16="http://schemas.microsoft.com/office/drawing/2014/main" id="{91CABFAD-5A6D-3ADB-A5C1-A81534905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1426" y="1919790"/>
            <a:ext cx="4905374" cy="4905374"/>
          </a:xfrm>
          <a:prstGeom prst="rect">
            <a:avLst/>
          </a:prstGeom>
        </p:spPr>
      </p:pic>
    </p:spTree>
    <p:extLst>
      <p:ext uri="{BB962C8B-B14F-4D97-AF65-F5344CB8AC3E}">
        <p14:creationId xmlns:p14="http://schemas.microsoft.com/office/powerpoint/2010/main" val="1786955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A32D-4290-2AFC-4B1F-2E5FD6621CAF}"/>
              </a:ext>
            </a:extLst>
          </p:cNvPr>
          <p:cNvSpPr>
            <a:spLocks noGrp="1"/>
          </p:cNvSpPr>
          <p:nvPr>
            <p:ph type="title"/>
          </p:nvPr>
        </p:nvSpPr>
        <p:spPr/>
        <p:txBody>
          <a:bodyPr>
            <a:noAutofit/>
          </a:bodyPr>
          <a:lstStyle/>
          <a:p>
            <a:r>
              <a:rPr lang="en-US" sz="3200" dirty="0"/>
              <a:t>John Newman</a:t>
            </a:r>
            <a:br>
              <a:rPr lang="en-US" sz="3600" dirty="0"/>
            </a:br>
            <a:r>
              <a:rPr lang="en-US" sz="3200" b="1" dirty="0"/>
              <a:t>INCLUSIVE PRODUCTION OF </a:t>
            </a:r>
            <a:r>
              <a:rPr lang="en-US" sz="3200" b="1" i="1" dirty="0"/>
              <a:t>ROMEO &amp; JULIET</a:t>
            </a:r>
            <a:endParaRPr lang="en-US" sz="2800" dirty="0"/>
          </a:p>
        </p:txBody>
      </p:sp>
      <p:sp>
        <p:nvSpPr>
          <p:cNvPr id="3" name="Content Placeholder 2">
            <a:extLst>
              <a:ext uri="{FF2B5EF4-FFF2-40B4-BE49-F238E27FC236}">
                <a16:creationId xmlns:a16="http://schemas.microsoft.com/office/drawing/2014/main" id="{8F37E9FE-06DA-06C7-60B0-4B87650B6F4D}"/>
              </a:ext>
            </a:extLst>
          </p:cNvPr>
          <p:cNvSpPr>
            <a:spLocks noGrp="1"/>
          </p:cNvSpPr>
          <p:nvPr>
            <p:ph sz="half" idx="1"/>
          </p:nvPr>
        </p:nvSpPr>
        <p:spPr>
          <a:xfrm>
            <a:off x="457200" y="1920085"/>
            <a:ext cx="3276600" cy="4175915"/>
          </a:xfrm>
        </p:spPr>
        <p:txBody>
          <a:bodyPr>
            <a:normAutofit fontScale="85000" lnSpcReduction="10000"/>
          </a:bodyPr>
          <a:lstStyle/>
          <a:p>
            <a:pPr marL="0" indent="0">
              <a:buNone/>
            </a:pPr>
            <a:r>
              <a:rPr lang="en-US" dirty="0"/>
              <a:t>ACCOMODATIONS</a:t>
            </a:r>
          </a:p>
          <a:p>
            <a:r>
              <a:rPr lang="en-US" dirty="0"/>
              <a:t>Script adapted so two servants interpreted for Nurse </a:t>
            </a:r>
            <a:r>
              <a:rPr lang="en-US" i="1" dirty="0"/>
              <a:t>(first reading rough, figured out script by 1st rehearsal)</a:t>
            </a:r>
          </a:p>
          <a:p>
            <a:r>
              <a:rPr lang="en-US" dirty="0"/>
              <a:t>“World of the Play” changed so that the nobility learned sign rather than Latin </a:t>
            </a:r>
            <a:r>
              <a:rPr lang="en-US" i="1" dirty="0"/>
              <a:t>(Romeo loves showing off his signing to the Nurse)</a:t>
            </a:r>
          </a:p>
          <a:p>
            <a:pPr marL="0" indent="0">
              <a:buNone/>
            </a:pPr>
            <a:endParaRPr lang="en-US" dirty="0"/>
          </a:p>
        </p:txBody>
      </p:sp>
      <p:pic>
        <p:nvPicPr>
          <p:cNvPr id="6" name="Content Placeholder 5" descr="A group of people on a balcony&#10;&#10;Description automatically generated">
            <a:extLst>
              <a:ext uri="{FF2B5EF4-FFF2-40B4-BE49-F238E27FC236}">
                <a16:creationId xmlns:a16="http://schemas.microsoft.com/office/drawing/2014/main" id="{2FB2ECDF-BD0A-C548-590E-B57EA8F80E3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651" r="-6"/>
          <a:stretch/>
        </p:blipFill>
        <p:spPr>
          <a:xfrm>
            <a:off x="3724373" y="2209800"/>
            <a:ext cx="5386310" cy="3429000"/>
          </a:xfrm>
        </p:spPr>
      </p:pic>
    </p:spTree>
    <p:extLst>
      <p:ext uri="{BB962C8B-B14F-4D97-AF65-F5344CB8AC3E}">
        <p14:creationId xmlns:p14="http://schemas.microsoft.com/office/powerpoint/2010/main" val="300177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A32D-4290-2AFC-4B1F-2E5FD6621CAF}"/>
              </a:ext>
            </a:extLst>
          </p:cNvPr>
          <p:cNvSpPr>
            <a:spLocks noGrp="1"/>
          </p:cNvSpPr>
          <p:nvPr>
            <p:ph type="title"/>
          </p:nvPr>
        </p:nvSpPr>
        <p:spPr/>
        <p:txBody>
          <a:bodyPr>
            <a:noAutofit/>
          </a:bodyPr>
          <a:lstStyle/>
          <a:p>
            <a:r>
              <a:rPr lang="en-US" sz="3200" dirty="0"/>
              <a:t>John Newman</a:t>
            </a:r>
            <a:br>
              <a:rPr lang="en-US" sz="3600" dirty="0"/>
            </a:br>
            <a:r>
              <a:rPr lang="en-US" sz="3200" b="1" dirty="0"/>
              <a:t>INCLUSIVE PRODUCTION OF </a:t>
            </a:r>
            <a:r>
              <a:rPr lang="en-US" sz="3200" b="1" i="1" dirty="0"/>
              <a:t>ROMEO &amp; JULIET</a:t>
            </a:r>
            <a:endParaRPr lang="en-US" sz="2800" dirty="0"/>
          </a:p>
        </p:txBody>
      </p:sp>
      <p:sp>
        <p:nvSpPr>
          <p:cNvPr id="3" name="Content Placeholder 2">
            <a:extLst>
              <a:ext uri="{FF2B5EF4-FFF2-40B4-BE49-F238E27FC236}">
                <a16:creationId xmlns:a16="http://schemas.microsoft.com/office/drawing/2014/main" id="{8F37E9FE-06DA-06C7-60B0-4B87650B6F4D}"/>
              </a:ext>
            </a:extLst>
          </p:cNvPr>
          <p:cNvSpPr>
            <a:spLocks noGrp="1"/>
          </p:cNvSpPr>
          <p:nvPr>
            <p:ph sz="half" idx="1"/>
          </p:nvPr>
        </p:nvSpPr>
        <p:spPr>
          <a:xfrm>
            <a:off x="304800" y="1847089"/>
            <a:ext cx="3429000" cy="4248912"/>
          </a:xfrm>
        </p:spPr>
        <p:txBody>
          <a:bodyPr>
            <a:normAutofit/>
          </a:bodyPr>
          <a:lstStyle/>
          <a:p>
            <a:pPr marL="0" indent="0">
              <a:buNone/>
            </a:pPr>
            <a:r>
              <a:rPr lang="en-US" dirty="0"/>
              <a:t>ACCOMMODATIONS</a:t>
            </a:r>
          </a:p>
          <a:p>
            <a:r>
              <a:rPr lang="en-US" dirty="0"/>
              <a:t>Juliet signed to Nurse, voiced Nurses lines to maintain their secrets</a:t>
            </a:r>
          </a:p>
          <a:p>
            <a:r>
              <a:rPr lang="en-US" dirty="0"/>
              <a:t>Lady Capulet used simple signs with the Nurse</a:t>
            </a:r>
          </a:p>
          <a:p>
            <a:endParaRPr lang="en-US" dirty="0"/>
          </a:p>
          <a:p>
            <a:pPr marL="0" indent="0">
              <a:buNone/>
            </a:pPr>
            <a:endParaRPr lang="en-US" dirty="0"/>
          </a:p>
        </p:txBody>
      </p:sp>
      <p:pic>
        <p:nvPicPr>
          <p:cNvPr id="6" name="Content Placeholder 5" descr="A group of people on a balcony&#10;&#10;Description automatically generated">
            <a:extLst>
              <a:ext uri="{FF2B5EF4-FFF2-40B4-BE49-F238E27FC236}">
                <a16:creationId xmlns:a16="http://schemas.microsoft.com/office/drawing/2014/main" id="{2FB2ECDF-BD0A-C548-590E-B57EA8F80E3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6977"/>
          <a:stretch/>
        </p:blipFill>
        <p:spPr>
          <a:xfrm>
            <a:off x="3614729" y="2057400"/>
            <a:ext cx="5520630" cy="3429000"/>
          </a:xfrm>
        </p:spPr>
      </p:pic>
    </p:spTree>
    <p:extLst>
      <p:ext uri="{BB962C8B-B14F-4D97-AF65-F5344CB8AC3E}">
        <p14:creationId xmlns:p14="http://schemas.microsoft.com/office/powerpoint/2010/main" val="3312660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A32D-4290-2AFC-4B1F-2E5FD6621CAF}"/>
              </a:ext>
            </a:extLst>
          </p:cNvPr>
          <p:cNvSpPr>
            <a:spLocks noGrp="1"/>
          </p:cNvSpPr>
          <p:nvPr>
            <p:ph type="title"/>
          </p:nvPr>
        </p:nvSpPr>
        <p:spPr/>
        <p:txBody>
          <a:bodyPr>
            <a:noAutofit/>
          </a:bodyPr>
          <a:lstStyle/>
          <a:p>
            <a:r>
              <a:rPr lang="en-US" sz="3200" dirty="0"/>
              <a:t>John Newman</a:t>
            </a:r>
            <a:br>
              <a:rPr lang="en-US" sz="3600" dirty="0"/>
            </a:br>
            <a:r>
              <a:rPr lang="en-US" sz="3200" b="1" dirty="0"/>
              <a:t>INCLUSIVE PRODUCTION OF </a:t>
            </a:r>
            <a:r>
              <a:rPr lang="en-US" sz="3200" b="1" i="1" dirty="0"/>
              <a:t>ROMEO &amp; JULIET</a:t>
            </a:r>
            <a:endParaRPr lang="en-US" sz="2800" dirty="0"/>
          </a:p>
        </p:txBody>
      </p:sp>
      <p:sp>
        <p:nvSpPr>
          <p:cNvPr id="3" name="Content Placeholder 2">
            <a:extLst>
              <a:ext uri="{FF2B5EF4-FFF2-40B4-BE49-F238E27FC236}">
                <a16:creationId xmlns:a16="http://schemas.microsoft.com/office/drawing/2014/main" id="{8F37E9FE-06DA-06C7-60B0-4B87650B6F4D}"/>
              </a:ext>
            </a:extLst>
          </p:cNvPr>
          <p:cNvSpPr>
            <a:spLocks noGrp="1"/>
          </p:cNvSpPr>
          <p:nvPr>
            <p:ph sz="half" idx="1"/>
          </p:nvPr>
        </p:nvSpPr>
        <p:spPr>
          <a:xfrm>
            <a:off x="457200" y="1920085"/>
            <a:ext cx="3276600" cy="4175915"/>
          </a:xfrm>
        </p:spPr>
        <p:txBody>
          <a:bodyPr>
            <a:normAutofit fontScale="92500"/>
          </a:bodyPr>
          <a:lstStyle/>
          <a:p>
            <a:pPr marL="0" indent="0">
              <a:buNone/>
            </a:pPr>
            <a:r>
              <a:rPr lang="en-US" dirty="0"/>
              <a:t>ACCOMMODATIONS</a:t>
            </a:r>
          </a:p>
          <a:p>
            <a:r>
              <a:rPr lang="en-US" dirty="0"/>
              <a:t>Lord Capulet refuses to use sign language with the nurse… </a:t>
            </a:r>
          </a:p>
          <a:p>
            <a:endParaRPr lang="en-US" dirty="0"/>
          </a:p>
          <a:p>
            <a:r>
              <a:rPr lang="en-US" dirty="0"/>
              <a:t>…but does so in the epilogue, promising that she will always have a place in his house.</a:t>
            </a:r>
          </a:p>
          <a:p>
            <a:endParaRPr lang="en-US" dirty="0"/>
          </a:p>
          <a:p>
            <a:pPr marL="0" indent="0">
              <a:buNone/>
            </a:pPr>
            <a:endParaRPr lang="en-US" dirty="0"/>
          </a:p>
        </p:txBody>
      </p:sp>
      <p:pic>
        <p:nvPicPr>
          <p:cNvPr id="6" name="Content Placeholder 5" descr="A group of people on a balcony&#10;&#10;Description automatically generated">
            <a:extLst>
              <a:ext uri="{FF2B5EF4-FFF2-40B4-BE49-F238E27FC236}">
                <a16:creationId xmlns:a16="http://schemas.microsoft.com/office/drawing/2014/main" id="{2FB2ECDF-BD0A-C548-590E-B57EA8F80E3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1719" t="18367" r="525" b="-2041"/>
          <a:stretch/>
        </p:blipFill>
        <p:spPr>
          <a:xfrm>
            <a:off x="3722016" y="2057400"/>
            <a:ext cx="5385981" cy="3429000"/>
          </a:xfrm>
        </p:spPr>
      </p:pic>
    </p:spTree>
    <p:extLst>
      <p:ext uri="{BB962C8B-B14F-4D97-AF65-F5344CB8AC3E}">
        <p14:creationId xmlns:p14="http://schemas.microsoft.com/office/powerpoint/2010/main" val="650322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A32D-4290-2AFC-4B1F-2E5FD6621CAF}"/>
              </a:ext>
            </a:extLst>
          </p:cNvPr>
          <p:cNvSpPr>
            <a:spLocks noGrp="1"/>
          </p:cNvSpPr>
          <p:nvPr>
            <p:ph type="title"/>
          </p:nvPr>
        </p:nvSpPr>
        <p:spPr/>
        <p:txBody>
          <a:bodyPr>
            <a:noAutofit/>
          </a:bodyPr>
          <a:lstStyle/>
          <a:p>
            <a:r>
              <a:rPr lang="en-US" sz="3200" dirty="0"/>
              <a:t>John Newman</a:t>
            </a:r>
            <a:br>
              <a:rPr lang="en-US" sz="3600" dirty="0"/>
            </a:br>
            <a:r>
              <a:rPr lang="en-US" sz="3200" b="1" dirty="0"/>
              <a:t>INCLUSIVE PRODUCTION OF </a:t>
            </a:r>
            <a:r>
              <a:rPr lang="en-US" sz="3200" b="1" i="1" dirty="0"/>
              <a:t>ROMEO &amp; JULIET</a:t>
            </a:r>
            <a:endParaRPr lang="en-US" sz="2800" dirty="0"/>
          </a:p>
        </p:txBody>
      </p:sp>
      <p:sp>
        <p:nvSpPr>
          <p:cNvPr id="3" name="Content Placeholder 2">
            <a:extLst>
              <a:ext uri="{FF2B5EF4-FFF2-40B4-BE49-F238E27FC236}">
                <a16:creationId xmlns:a16="http://schemas.microsoft.com/office/drawing/2014/main" id="{8F37E9FE-06DA-06C7-60B0-4B87650B6F4D}"/>
              </a:ext>
            </a:extLst>
          </p:cNvPr>
          <p:cNvSpPr>
            <a:spLocks noGrp="1"/>
          </p:cNvSpPr>
          <p:nvPr>
            <p:ph sz="half" idx="1"/>
          </p:nvPr>
        </p:nvSpPr>
        <p:spPr>
          <a:xfrm>
            <a:off x="424206" y="1852587"/>
            <a:ext cx="4038600" cy="4434840"/>
          </a:xfrm>
        </p:spPr>
        <p:txBody>
          <a:bodyPr>
            <a:normAutofit/>
          </a:bodyPr>
          <a:lstStyle/>
          <a:p>
            <a:pPr marL="0" indent="0">
              <a:buNone/>
            </a:pPr>
            <a:r>
              <a:rPr lang="en-US" dirty="0"/>
              <a:t>ACCOMMODATION:</a:t>
            </a:r>
          </a:p>
          <a:p>
            <a:r>
              <a:rPr lang="en-US" dirty="0"/>
              <a:t>Student Assistant Director is a CODA and served as sign language coach, with the consent and in collaboration with the Deaf actor.</a:t>
            </a:r>
          </a:p>
          <a:p>
            <a:pPr marL="0" indent="0">
              <a:buNone/>
            </a:pPr>
            <a:r>
              <a:rPr lang="en-US" dirty="0">
                <a:hlinkClick r:id="rId2"/>
              </a:rPr>
              <a:t>https://youtu.be/R-05rYXdpk8</a:t>
            </a:r>
            <a:endParaRPr lang="en-US" dirty="0"/>
          </a:p>
          <a:p>
            <a:pPr marL="0" indent="0">
              <a:buNone/>
            </a:pPr>
            <a:endParaRPr lang="en-US"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39EE2A0E-4DAC-1714-4DC7-D298A94601F1}"/>
              </a:ext>
            </a:extLst>
          </p:cNvPr>
          <p:cNvSpPr>
            <a:spLocks noGrp="1"/>
          </p:cNvSpPr>
          <p:nvPr>
            <p:ph sz="half" idx="2"/>
          </p:nvPr>
        </p:nvSpPr>
        <p:spPr>
          <a:xfrm>
            <a:off x="6877051" y="2188531"/>
            <a:ext cx="3434409" cy="4167766"/>
          </a:xfrm>
        </p:spPr>
        <p:txBody>
          <a:bodyPr>
            <a:normAutofit/>
          </a:bodyPr>
          <a:lstStyle/>
          <a:p>
            <a:pPr marL="0" indent="0">
              <a:buNone/>
            </a:pPr>
            <a:endParaRPr lang="en-US" dirty="0"/>
          </a:p>
          <a:p>
            <a:pPr marL="0" indent="0">
              <a:buNone/>
            </a:pPr>
            <a:endParaRPr lang="en-US" dirty="0"/>
          </a:p>
        </p:txBody>
      </p:sp>
      <p:pic>
        <p:nvPicPr>
          <p:cNvPr id="1026" name="Picture 2" descr="Wolverine Stories: Kaitlin LeBeau">
            <a:extLst>
              <a:ext uri="{FF2B5EF4-FFF2-40B4-BE49-F238E27FC236}">
                <a16:creationId xmlns:a16="http://schemas.microsoft.com/office/drawing/2014/main" id="{5577159A-61A0-5D41-1F3C-B679C15A6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2454434"/>
            <a:ext cx="4648200" cy="242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510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Preliminaries &amp; Introductions</a:t>
            </a:r>
          </a:p>
        </p:txBody>
      </p:sp>
      <p:sp>
        <p:nvSpPr>
          <p:cNvPr id="3" name="Content Placeholder 2"/>
          <p:cNvSpPr>
            <a:spLocks noGrp="1"/>
          </p:cNvSpPr>
          <p:nvPr>
            <p:ph idx="1"/>
          </p:nvPr>
        </p:nvSpPr>
        <p:spPr/>
        <p:txBody>
          <a:bodyPr>
            <a:normAutofit fontScale="85000" lnSpcReduction="20000"/>
          </a:bodyPr>
          <a:lstStyle/>
          <a:p>
            <a:r>
              <a:rPr lang="en-US" sz="2800" dirty="0"/>
              <a:t>AATE Announcements</a:t>
            </a:r>
          </a:p>
          <a:p>
            <a:r>
              <a:rPr lang="en-US" sz="2800" dirty="0"/>
              <a:t>Accessibility Accommodations,</a:t>
            </a:r>
          </a:p>
          <a:p>
            <a:pPr marL="0" indent="0">
              <a:buNone/>
            </a:pPr>
            <a:r>
              <a:rPr lang="en-US" sz="2800" dirty="0"/>
              <a:t>       including Closed Captioning</a:t>
            </a:r>
          </a:p>
          <a:p>
            <a:r>
              <a:rPr lang="en-US" sz="2800" dirty="0"/>
              <a:t>Land Acknowledgments</a:t>
            </a:r>
          </a:p>
          <a:p>
            <a:r>
              <a:rPr lang="en-US" sz="2800" dirty="0"/>
              <a:t>Presenter Introductions</a:t>
            </a:r>
          </a:p>
          <a:p>
            <a:pPr lvl="1"/>
            <a:r>
              <a:rPr lang="en-US" sz="2600" dirty="0"/>
              <a:t>John Newman, </a:t>
            </a:r>
            <a:r>
              <a:rPr lang="en-US" sz="2600" i="1" dirty="0"/>
              <a:t>Utah Valley University</a:t>
            </a:r>
          </a:p>
          <a:p>
            <a:pPr lvl="1"/>
            <a:r>
              <a:rPr lang="en-US" sz="2600" dirty="0"/>
              <a:t>Talleri McRae, </a:t>
            </a:r>
            <a:r>
              <a:rPr lang="en-US" sz="2600" i="1" dirty="0"/>
              <a:t>National Disability Theatre</a:t>
            </a:r>
          </a:p>
          <a:p>
            <a:pPr lvl="1"/>
            <a:r>
              <a:rPr lang="en-US" sz="2600" dirty="0"/>
              <a:t>Jeff Jenkins, </a:t>
            </a:r>
            <a:r>
              <a:rPr lang="en-US" sz="2600" i="1" dirty="0"/>
              <a:t>Northwestern University</a:t>
            </a:r>
          </a:p>
          <a:p>
            <a:r>
              <a:rPr lang="en-US" sz="2800" dirty="0"/>
              <a:t>Participant Introductions in the Chat:</a:t>
            </a:r>
          </a:p>
          <a:p>
            <a:pPr lvl="1"/>
            <a:r>
              <a:rPr lang="en-US" sz="2600" dirty="0"/>
              <a:t>Name</a:t>
            </a:r>
          </a:p>
          <a:p>
            <a:pPr lvl="1"/>
            <a:r>
              <a:rPr lang="en-US" sz="2600" dirty="0"/>
              <a:t>Accessibility Needs</a:t>
            </a:r>
          </a:p>
          <a:p>
            <a:pPr lvl="1"/>
            <a:r>
              <a:rPr lang="en-US" sz="2600" dirty="0"/>
              <a:t>A Favorite Story You Like to See Presented on Stage</a:t>
            </a:r>
          </a:p>
          <a:p>
            <a:pPr lvl="1"/>
            <a:endParaRPr lang="en-US" sz="2600" dirty="0"/>
          </a:p>
        </p:txBody>
      </p:sp>
    </p:spTree>
    <p:extLst>
      <p:ext uri="{BB962C8B-B14F-4D97-AF65-F5344CB8AC3E}">
        <p14:creationId xmlns:p14="http://schemas.microsoft.com/office/powerpoint/2010/main" val="375296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A32D-4290-2AFC-4B1F-2E5FD6621CAF}"/>
              </a:ext>
            </a:extLst>
          </p:cNvPr>
          <p:cNvSpPr>
            <a:spLocks noGrp="1"/>
          </p:cNvSpPr>
          <p:nvPr>
            <p:ph type="title"/>
          </p:nvPr>
        </p:nvSpPr>
        <p:spPr/>
        <p:txBody>
          <a:bodyPr>
            <a:noAutofit/>
          </a:bodyPr>
          <a:lstStyle/>
          <a:p>
            <a:r>
              <a:rPr lang="en-US" sz="3200" dirty="0"/>
              <a:t>John Newman</a:t>
            </a:r>
            <a:br>
              <a:rPr lang="en-US" sz="3600" dirty="0"/>
            </a:br>
            <a:r>
              <a:rPr lang="en-US" sz="3200" b="1" dirty="0"/>
              <a:t>INCLUSIVE PRODUCTION OF </a:t>
            </a:r>
            <a:r>
              <a:rPr lang="en-US" sz="3200" b="1" i="1" dirty="0"/>
              <a:t>ROMEO &amp; JULIET</a:t>
            </a:r>
            <a:endParaRPr lang="en-US" sz="2800" dirty="0"/>
          </a:p>
        </p:txBody>
      </p:sp>
      <p:sp>
        <p:nvSpPr>
          <p:cNvPr id="3" name="Content Placeholder 2">
            <a:extLst>
              <a:ext uri="{FF2B5EF4-FFF2-40B4-BE49-F238E27FC236}">
                <a16:creationId xmlns:a16="http://schemas.microsoft.com/office/drawing/2014/main" id="{8F37E9FE-06DA-06C7-60B0-4B87650B6F4D}"/>
              </a:ext>
            </a:extLst>
          </p:cNvPr>
          <p:cNvSpPr>
            <a:spLocks noGrp="1"/>
          </p:cNvSpPr>
          <p:nvPr>
            <p:ph sz="half" idx="1"/>
          </p:nvPr>
        </p:nvSpPr>
        <p:spPr/>
        <p:txBody>
          <a:bodyPr>
            <a:normAutofit lnSpcReduction="10000"/>
          </a:bodyPr>
          <a:lstStyle/>
          <a:p>
            <a:pPr marL="0" indent="0">
              <a:buNone/>
            </a:pPr>
            <a:r>
              <a:rPr lang="en-US" dirty="0"/>
              <a:t>ACTOR NEEDS:</a:t>
            </a:r>
          </a:p>
          <a:p>
            <a:r>
              <a:rPr lang="en-US" dirty="0"/>
              <a:t>Actor playing Balthasar has an amputated left arm</a:t>
            </a:r>
          </a:p>
          <a:p>
            <a:r>
              <a:rPr lang="en-US" dirty="0"/>
              <a:t>Actor struggles with sensory issues and overheating</a:t>
            </a:r>
          </a:p>
          <a:p>
            <a:r>
              <a:rPr lang="en-US" dirty="0"/>
              <a:t>Actor struggles with memorization</a:t>
            </a:r>
          </a:p>
          <a:p>
            <a:r>
              <a:rPr lang="en-US" dirty="0"/>
              <a:t>Actor has periodic depressive episodes</a:t>
            </a:r>
          </a:p>
          <a:p>
            <a:pPr marL="0" indent="0">
              <a:buNone/>
            </a:pPr>
            <a:endParaRPr lang="en-US" dirty="0"/>
          </a:p>
        </p:txBody>
      </p:sp>
      <p:pic>
        <p:nvPicPr>
          <p:cNvPr id="7" name="Content Placeholder 6" descr="A person in a garment&#10;&#10;Description automatically generated">
            <a:extLst>
              <a:ext uri="{FF2B5EF4-FFF2-40B4-BE49-F238E27FC236}">
                <a16:creationId xmlns:a16="http://schemas.microsoft.com/office/drawing/2014/main" id="{E2E58923-7866-B3D3-6214-3059D575187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32023" y="2209800"/>
            <a:ext cx="3886200" cy="3886200"/>
          </a:xfrm>
        </p:spPr>
      </p:pic>
    </p:spTree>
    <p:extLst>
      <p:ext uri="{BB962C8B-B14F-4D97-AF65-F5344CB8AC3E}">
        <p14:creationId xmlns:p14="http://schemas.microsoft.com/office/powerpoint/2010/main" val="3003008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A32D-4290-2AFC-4B1F-2E5FD6621CAF}"/>
              </a:ext>
            </a:extLst>
          </p:cNvPr>
          <p:cNvSpPr>
            <a:spLocks noGrp="1"/>
          </p:cNvSpPr>
          <p:nvPr>
            <p:ph type="title"/>
          </p:nvPr>
        </p:nvSpPr>
        <p:spPr/>
        <p:txBody>
          <a:bodyPr>
            <a:noAutofit/>
          </a:bodyPr>
          <a:lstStyle/>
          <a:p>
            <a:r>
              <a:rPr lang="en-US" sz="3200" dirty="0"/>
              <a:t>John Newman</a:t>
            </a:r>
            <a:br>
              <a:rPr lang="en-US" sz="3600" dirty="0"/>
            </a:br>
            <a:r>
              <a:rPr lang="en-US" sz="3200" b="1" dirty="0"/>
              <a:t>INCLUSIVE PRODUCTION OF </a:t>
            </a:r>
            <a:r>
              <a:rPr lang="en-US" sz="3200" b="1" i="1" dirty="0"/>
              <a:t>ROMEO &amp; JULIET</a:t>
            </a:r>
            <a:endParaRPr lang="en-US" sz="2800" dirty="0"/>
          </a:p>
        </p:txBody>
      </p:sp>
      <p:sp>
        <p:nvSpPr>
          <p:cNvPr id="3" name="Content Placeholder 2">
            <a:extLst>
              <a:ext uri="{FF2B5EF4-FFF2-40B4-BE49-F238E27FC236}">
                <a16:creationId xmlns:a16="http://schemas.microsoft.com/office/drawing/2014/main" id="{8F37E9FE-06DA-06C7-60B0-4B87650B6F4D}"/>
              </a:ext>
            </a:extLst>
          </p:cNvPr>
          <p:cNvSpPr>
            <a:spLocks noGrp="1"/>
          </p:cNvSpPr>
          <p:nvPr>
            <p:ph sz="half" idx="1"/>
          </p:nvPr>
        </p:nvSpPr>
        <p:spPr/>
        <p:txBody>
          <a:bodyPr>
            <a:normAutofit fontScale="85000" lnSpcReduction="10000"/>
          </a:bodyPr>
          <a:lstStyle/>
          <a:p>
            <a:pPr marL="0" indent="0">
              <a:buNone/>
            </a:pPr>
            <a:r>
              <a:rPr lang="en-US" dirty="0"/>
              <a:t>ACCOMODATIONS</a:t>
            </a:r>
          </a:p>
          <a:p>
            <a:r>
              <a:rPr lang="en-US" dirty="0"/>
              <a:t>Balthasar used their weapon strapped to their forearm</a:t>
            </a:r>
          </a:p>
          <a:p>
            <a:r>
              <a:rPr lang="en-US" dirty="0"/>
              <a:t>Costuming had to be light, aerated, smooth surfaces while being historically plausible</a:t>
            </a:r>
          </a:p>
          <a:p>
            <a:r>
              <a:rPr lang="en-US" dirty="0"/>
              <a:t>Lines in Mantua scene were reduced and abridged script provided</a:t>
            </a:r>
          </a:p>
          <a:p>
            <a:r>
              <a:rPr lang="en-US" dirty="0"/>
              <a:t>Assistant director in costume could step on at a moment’s notice</a:t>
            </a:r>
          </a:p>
          <a:p>
            <a:pPr marL="0" indent="0">
              <a:buNone/>
            </a:pPr>
            <a:endParaRPr lang="en-US" dirty="0"/>
          </a:p>
        </p:txBody>
      </p:sp>
      <p:pic>
        <p:nvPicPr>
          <p:cNvPr id="7" name="Content Placeholder 6" descr="A person in a garment&#10;&#10;Description automatically generated">
            <a:extLst>
              <a:ext uri="{FF2B5EF4-FFF2-40B4-BE49-F238E27FC236}">
                <a16:creationId xmlns:a16="http://schemas.microsoft.com/office/drawing/2014/main" id="{E2E58923-7866-B3D3-6214-3059D575187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32023" y="2209800"/>
            <a:ext cx="3886200" cy="3886200"/>
          </a:xfrm>
        </p:spPr>
      </p:pic>
    </p:spTree>
    <p:extLst>
      <p:ext uri="{BB962C8B-B14F-4D97-AF65-F5344CB8AC3E}">
        <p14:creationId xmlns:p14="http://schemas.microsoft.com/office/powerpoint/2010/main" val="2335012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A32D-4290-2AFC-4B1F-2E5FD6621CAF}"/>
              </a:ext>
            </a:extLst>
          </p:cNvPr>
          <p:cNvSpPr>
            <a:spLocks noGrp="1"/>
          </p:cNvSpPr>
          <p:nvPr>
            <p:ph type="title"/>
          </p:nvPr>
        </p:nvSpPr>
        <p:spPr/>
        <p:txBody>
          <a:bodyPr>
            <a:noAutofit/>
          </a:bodyPr>
          <a:lstStyle/>
          <a:p>
            <a:r>
              <a:rPr lang="en-US" sz="3200" dirty="0"/>
              <a:t>John Newman</a:t>
            </a:r>
            <a:br>
              <a:rPr lang="en-US" sz="3600" dirty="0"/>
            </a:br>
            <a:r>
              <a:rPr lang="en-US" sz="3200" b="1" dirty="0"/>
              <a:t>INCLUSIVE PRODUCTION OF </a:t>
            </a:r>
            <a:r>
              <a:rPr lang="en-US" sz="3200" b="1" i="1" dirty="0"/>
              <a:t>ROMEO &amp; JULIET</a:t>
            </a:r>
            <a:endParaRPr lang="en-US" sz="2800" dirty="0"/>
          </a:p>
        </p:txBody>
      </p:sp>
      <p:sp>
        <p:nvSpPr>
          <p:cNvPr id="3" name="Content Placeholder 2">
            <a:extLst>
              <a:ext uri="{FF2B5EF4-FFF2-40B4-BE49-F238E27FC236}">
                <a16:creationId xmlns:a16="http://schemas.microsoft.com/office/drawing/2014/main" id="{8F37E9FE-06DA-06C7-60B0-4B87650B6F4D}"/>
              </a:ext>
            </a:extLst>
          </p:cNvPr>
          <p:cNvSpPr>
            <a:spLocks noGrp="1"/>
          </p:cNvSpPr>
          <p:nvPr>
            <p:ph sz="half" idx="1"/>
          </p:nvPr>
        </p:nvSpPr>
        <p:spPr/>
        <p:txBody>
          <a:bodyPr>
            <a:normAutofit fontScale="85000" lnSpcReduction="20000"/>
          </a:bodyPr>
          <a:lstStyle/>
          <a:p>
            <a:pPr marL="0" indent="0">
              <a:buNone/>
            </a:pPr>
            <a:r>
              <a:rPr lang="en-US" sz="2400" b="1" dirty="0"/>
              <a:t>MODELING FULL INCLUSION:</a:t>
            </a:r>
          </a:p>
          <a:p>
            <a:r>
              <a:rPr lang="en-US" dirty="0"/>
              <a:t>Cast multiple students with various manifestations of Autism</a:t>
            </a:r>
          </a:p>
          <a:p>
            <a:r>
              <a:rPr lang="en-US" dirty="0"/>
              <a:t>Cast as many BA/BS Ed students as BFA students</a:t>
            </a:r>
          </a:p>
          <a:p>
            <a:r>
              <a:rPr lang="en-US" dirty="0"/>
              <a:t>Casting more female actors than male actors</a:t>
            </a:r>
          </a:p>
          <a:p>
            <a:pPr lvl="1"/>
            <a:r>
              <a:rPr lang="en-US" dirty="0"/>
              <a:t>Gender roles redefined for Mercutio, Lady Montague, Prince Escalus, Servants</a:t>
            </a:r>
          </a:p>
          <a:p>
            <a:pPr lvl="1"/>
            <a:r>
              <a:rPr lang="en-US" dirty="0"/>
              <a:t>Role of Rosaline added, using lines from Friar John, Hermia, Rosalind</a:t>
            </a:r>
          </a:p>
        </p:txBody>
      </p:sp>
      <p:pic>
        <p:nvPicPr>
          <p:cNvPr id="8" name="Content Placeholder 7" descr="A couple of people on a stage&#10;&#10;Description automatically generated">
            <a:extLst>
              <a:ext uri="{FF2B5EF4-FFF2-40B4-BE49-F238E27FC236}">
                <a16:creationId xmlns:a16="http://schemas.microsoft.com/office/drawing/2014/main" id="{BD923AC7-B389-A0EA-9DCE-95FAA44CE52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49765" y="1920084"/>
            <a:ext cx="4556915" cy="4556915"/>
          </a:xfrm>
        </p:spPr>
      </p:pic>
    </p:spTree>
    <p:extLst>
      <p:ext uri="{BB962C8B-B14F-4D97-AF65-F5344CB8AC3E}">
        <p14:creationId xmlns:p14="http://schemas.microsoft.com/office/powerpoint/2010/main" val="3544494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517A-8BB6-7155-175C-313B292C378C}"/>
              </a:ext>
            </a:extLst>
          </p:cNvPr>
          <p:cNvSpPr>
            <a:spLocks noGrp="1"/>
          </p:cNvSpPr>
          <p:nvPr>
            <p:ph type="title"/>
          </p:nvPr>
        </p:nvSpPr>
        <p:spPr/>
        <p:txBody>
          <a:bodyPr>
            <a:noAutofit/>
          </a:bodyPr>
          <a:lstStyle/>
          <a:p>
            <a:r>
              <a:rPr lang="en-US" sz="4000" dirty="0"/>
              <a:t>The Fries Test (2017) </a:t>
            </a:r>
            <a:r>
              <a:rPr lang="en-US" sz="2800" dirty="0"/>
              <a:t>Kenny Fries &amp; Sherri Smith</a:t>
            </a:r>
            <a:br>
              <a:rPr lang="en-US" sz="4000" dirty="0"/>
            </a:br>
            <a:r>
              <a:rPr lang="en-US" sz="3200" i="1" dirty="0"/>
              <a:t>highlighting (less than ideal) representation of characters with disabilities</a:t>
            </a:r>
            <a:endParaRPr lang="en-US" sz="4000" i="1" dirty="0"/>
          </a:p>
        </p:txBody>
      </p:sp>
      <p:sp>
        <p:nvSpPr>
          <p:cNvPr id="3" name="Content Placeholder 2">
            <a:extLst>
              <a:ext uri="{FF2B5EF4-FFF2-40B4-BE49-F238E27FC236}">
                <a16:creationId xmlns:a16="http://schemas.microsoft.com/office/drawing/2014/main" id="{28ED2C14-5027-0C52-96E5-CE8E61C22854}"/>
              </a:ext>
            </a:extLst>
          </p:cNvPr>
          <p:cNvSpPr>
            <a:spLocks noGrp="1"/>
          </p:cNvSpPr>
          <p:nvPr>
            <p:ph idx="1"/>
          </p:nvPr>
        </p:nvSpPr>
        <p:spPr>
          <a:xfrm>
            <a:off x="457200" y="1935480"/>
            <a:ext cx="8229600" cy="4693920"/>
          </a:xfrm>
        </p:spPr>
        <p:txBody>
          <a:bodyPr>
            <a:normAutofit fontScale="77500" lnSpcReduction="20000"/>
          </a:bodyPr>
          <a:lstStyle/>
          <a:p>
            <a:pPr marL="457200" marR="0" lvl="1" indent="0" algn="l">
              <a:lnSpc>
                <a:spcPct val="107000"/>
              </a:lnSpc>
              <a:spcBef>
                <a:spcPts val="0"/>
              </a:spcBef>
              <a:spcAft>
                <a:spcPts val="0"/>
              </a:spcAft>
              <a:buNone/>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a:lnSpc>
                <a:spcPct val="107000"/>
              </a:lnSpc>
              <a:spcBef>
                <a:spcPts val="0"/>
              </a:spcBef>
              <a:spcAft>
                <a:spcPts val="0"/>
              </a:spcAft>
              <a:buFont typeface="+mj-lt"/>
              <a:buAutoNum type="arabicPeriod"/>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Does it have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more than one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disabled character?</a:t>
            </a:r>
          </a:p>
          <a:p>
            <a:pPr marL="742950" marR="0" lvl="1" indent="-285750" algn="l">
              <a:lnSpc>
                <a:spcPct val="107000"/>
              </a:lnSpc>
              <a:spcBef>
                <a:spcPts val="0"/>
              </a:spcBef>
              <a:spcAft>
                <a:spcPts val="0"/>
              </a:spcAft>
              <a:buFont typeface="+mj-lt"/>
              <a:buAutoNum type="arabicPeriod"/>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Do the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disabled characters have their own narrative purpose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other than the education and profit of a non-disabled character?</a:t>
            </a:r>
          </a:p>
          <a:p>
            <a:pPr marL="742950" marR="0" lvl="1" indent="-285750" algn="l">
              <a:lnSpc>
                <a:spcPct val="107000"/>
              </a:lnSpc>
              <a:spcBef>
                <a:spcPts val="0"/>
              </a:spcBef>
              <a:spcAft>
                <a:spcPts val="0"/>
              </a:spcAft>
              <a:buFont typeface="+mj-lt"/>
              <a:buAutoNum type="arabicPeriod"/>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Is the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character’s disability not eradicated</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either by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curing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or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killing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p>
          <a:p>
            <a:pPr marL="742950" marR="0" lvl="1" indent="-285750" algn="l">
              <a:lnSpc>
                <a:spcPct val="107000"/>
              </a:lnSpc>
              <a:spcBef>
                <a:spcPts val="0"/>
              </a:spcBef>
              <a:spcAft>
                <a:spcPts val="0"/>
              </a:spcAft>
              <a:buFont typeface="+mj-lt"/>
              <a:buAutoNum type="arabicPeriod"/>
            </a:pP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a:lnSpc>
                <a:spcPct val="107000"/>
              </a:lnSpc>
              <a:spcBef>
                <a:spcPts val="0"/>
              </a:spcBef>
              <a:spcAft>
                <a:spcPts val="0"/>
              </a:spcAft>
              <a:buNone/>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Additional Questions to Consider (National Disability Theatre)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a:lnSpc>
                <a:spcPct val="107000"/>
              </a:lnSpc>
              <a:spcBef>
                <a:spcPts val="0"/>
              </a:spcBef>
              <a:spcAft>
                <a:spcPts val="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914400" marR="0" lvl="1" indent="-457200" algn="l">
              <a:lnSpc>
                <a:spcPct val="107000"/>
              </a:lnSpc>
              <a:spcBef>
                <a:spcPts val="0"/>
              </a:spcBef>
              <a:spcAft>
                <a:spcPts val="0"/>
              </a:spcAft>
              <a:buAutoNum type="arabicPeriod" startAt="4"/>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Do the disabled characters encounter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conflicts or demonstrate characteristics unrelated to their disability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914400" marR="0" lvl="1" indent="-457200" algn="l">
              <a:lnSpc>
                <a:spcPct val="107000"/>
              </a:lnSpc>
              <a:spcBef>
                <a:spcPts val="0"/>
              </a:spcBef>
              <a:spcAft>
                <a:spcPts val="0"/>
              </a:spcAft>
              <a:buAutoNum type="arabicPeriod" startAt="4"/>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Do the disabled characters use their status, ability, and disability for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positive and negative ends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914400" marR="0" lvl="1" indent="-457200" algn="l">
              <a:lnSpc>
                <a:spcPct val="107000"/>
              </a:lnSpc>
              <a:spcBef>
                <a:spcPts val="0"/>
              </a:spcBef>
              <a:spcAft>
                <a:spcPts val="0"/>
              </a:spcAft>
              <a:buAutoNum type="arabicPeriod" startAt="4"/>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Do the disabled characters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both give and receive help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from the non-disabled characters?</a:t>
            </a:r>
          </a:p>
          <a:p>
            <a:pPr marL="914400" marR="0" lvl="1" indent="-457200" algn="l">
              <a:lnSpc>
                <a:spcPct val="107000"/>
              </a:lnSpc>
              <a:spcBef>
                <a:spcPts val="0"/>
              </a:spcBef>
              <a:spcAft>
                <a:spcPts val="0"/>
              </a:spcAft>
              <a:buAutoNum type="arabicPeriod" startAt="4"/>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How did the disabled community participate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the development, creation, and presentation of the play? (“Nothing About Us Without Us”)</a:t>
            </a:r>
            <a:endParaRPr lang="en-US"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endParaRPr>
          </a:p>
          <a:p>
            <a:pPr marL="742950" marR="0" lvl="1" indent="-285750" algn="l">
              <a:lnSpc>
                <a:spcPct val="107000"/>
              </a:lnSpc>
              <a:spcBef>
                <a:spcPts val="0"/>
              </a:spcBef>
              <a:spcAft>
                <a:spcPts val="0"/>
              </a:spcAft>
              <a:buFont typeface="+mj-lt"/>
              <a:buAutoNum type="arabicPeriod"/>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a:lnSpc>
                <a:spcPct val="107000"/>
              </a:lnSpc>
              <a:spcBef>
                <a:spcPts val="0"/>
              </a:spcBef>
              <a:spcAft>
                <a:spcPts val="0"/>
              </a:spcAft>
              <a:buFont typeface="+mj-lt"/>
              <a:buAutoNum type="arabicPeriod"/>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a:lnSpc>
                <a:spcPct val="107000"/>
              </a:lnSpc>
              <a:spcBef>
                <a:spcPts val="0"/>
              </a:spcBef>
              <a:spcAft>
                <a:spcPts val="0"/>
              </a:spcAft>
              <a:buNone/>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400" dirty="0"/>
          </a:p>
          <a:p>
            <a:pPr marL="0" indent="0">
              <a:buNone/>
            </a:pPr>
            <a:endParaRPr lang="en-US" dirty="0"/>
          </a:p>
        </p:txBody>
      </p:sp>
    </p:spTree>
    <p:extLst>
      <p:ext uri="{BB962C8B-B14F-4D97-AF65-F5344CB8AC3E}">
        <p14:creationId xmlns:p14="http://schemas.microsoft.com/office/powerpoint/2010/main" val="401351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A32D-4290-2AFC-4B1F-2E5FD6621CAF}"/>
              </a:ext>
            </a:extLst>
          </p:cNvPr>
          <p:cNvSpPr>
            <a:spLocks noGrp="1"/>
          </p:cNvSpPr>
          <p:nvPr>
            <p:ph type="title"/>
          </p:nvPr>
        </p:nvSpPr>
        <p:spPr>
          <a:xfrm>
            <a:off x="533400" y="614730"/>
            <a:ext cx="8229600" cy="1257300"/>
          </a:xfrm>
        </p:spPr>
        <p:txBody>
          <a:bodyPr>
            <a:noAutofit/>
          </a:bodyPr>
          <a:lstStyle/>
          <a:p>
            <a:r>
              <a:rPr lang="en-US" sz="3200" dirty="0"/>
              <a:t>Talleri </a:t>
            </a:r>
            <a:r>
              <a:rPr lang="en-US" sz="3200" dirty="0" err="1"/>
              <a:t>McRee</a:t>
            </a:r>
            <a:br>
              <a:rPr lang="en-US" sz="3600" dirty="0"/>
            </a:br>
            <a:r>
              <a:rPr lang="en-US" sz="2800" dirty="0"/>
              <a:t>LA JOLLA PLAYHOUSE PRODUCTION OF</a:t>
            </a:r>
            <a:br>
              <a:rPr lang="en-US" sz="2800" dirty="0"/>
            </a:br>
            <a:r>
              <a:rPr lang="en-US" sz="2800" b="1" i="1" dirty="0"/>
              <a:t>EMILY DRIVER’S GREAT RACE THROUGH TIME &amp; SPACE</a:t>
            </a:r>
            <a:endParaRPr lang="en-US" sz="2800" dirty="0"/>
          </a:p>
        </p:txBody>
      </p:sp>
      <p:sp>
        <p:nvSpPr>
          <p:cNvPr id="4" name="Content Placeholder 3">
            <a:extLst>
              <a:ext uri="{FF2B5EF4-FFF2-40B4-BE49-F238E27FC236}">
                <a16:creationId xmlns:a16="http://schemas.microsoft.com/office/drawing/2014/main" id="{39EE2A0E-4DAC-1714-4DC7-D298A94601F1}"/>
              </a:ext>
            </a:extLst>
          </p:cNvPr>
          <p:cNvSpPr>
            <a:spLocks noGrp="1"/>
          </p:cNvSpPr>
          <p:nvPr>
            <p:ph sz="half" idx="2"/>
          </p:nvPr>
        </p:nvSpPr>
        <p:spPr/>
        <p:txBody>
          <a:bodyPr/>
          <a:lstStyle/>
          <a:p>
            <a:endParaRPr lang="en-US"/>
          </a:p>
        </p:txBody>
      </p:sp>
      <p:sp>
        <p:nvSpPr>
          <p:cNvPr id="8" name="Content Placeholder 7">
            <a:extLst>
              <a:ext uri="{FF2B5EF4-FFF2-40B4-BE49-F238E27FC236}">
                <a16:creationId xmlns:a16="http://schemas.microsoft.com/office/drawing/2014/main" id="{AAC619E2-B73E-3763-ED75-CFA74798215B}"/>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2170872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8" descr="IMG-0690.JPG">
            <a:extLst>
              <a:ext uri="{FF2B5EF4-FFF2-40B4-BE49-F238E27FC236}">
                <a16:creationId xmlns:a16="http://schemas.microsoft.com/office/drawing/2014/main" id="{07F4024F-20E6-E435-2218-DB399E01CD9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Box 9">
            <a:extLst>
              <a:ext uri="{FF2B5EF4-FFF2-40B4-BE49-F238E27FC236}">
                <a16:creationId xmlns:a16="http://schemas.microsoft.com/office/drawing/2014/main" id="{4376F352-769E-076C-49EE-F4F5DDB1A229}"/>
              </a:ext>
            </a:extLst>
          </p:cNvPr>
          <p:cNvSpPr txBox="1">
            <a:spLocks noChangeArrowheads="1"/>
          </p:cNvSpPr>
          <p:nvPr/>
        </p:nvSpPr>
        <p:spPr bwMode="auto">
          <a:xfrm>
            <a:off x="-7938" y="5380038"/>
            <a:ext cx="9151938"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a:p>
            <a:endParaRPr lang="en-US" altLang="en-US"/>
          </a:p>
          <a:p>
            <a:endParaRPr lang="en-US" altLang="en-US"/>
          </a:p>
          <a:p>
            <a:endParaRPr lang="en-US" altLang="en-US"/>
          </a:p>
          <a:p>
            <a:endParaRPr lang="en-US" altLang="en-US"/>
          </a:p>
        </p:txBody>
      </p:sp>
      <p:sp>
        <p:nvSpPr>
          <p:cNvPr id="36867" name="TextBox 2">
            <a:extLst>
              <a:ext uri="{FF2B5EF4-FFF2-40B4-BE49-F238E27FC236}">
                <a16:creationId xmlns:a16="http://schemas.microsoft.com/office/drawing/2014/main" id="{38C27D7D-6A18-D520-2DB6-178F314A0022}"/>
              </a:ext>
            </a:extLst>
          </p:cNvPr>
          <p:cNvSpPr txBox="1">
            <a:spLocks noChangeArrowheads="1"/>
          </p:cNvSpPr>
          <p:nvPr/>
        </p:nvSpPr>
        <p:spPr bwMode="auto">
          <a:xfrm>
            <a:off x="4718050" y="5365750"/>
            <a:ext cx="442595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a:solidFill>
                  <a:srgbClr val="000090"/>
                </a:solidFill>
                <a:cs typeface="Arial" panose="020B0604020202020204" pitchFamily="34" charset="0"/>
              </a:rPr>
              <a:t>EMILY DRIVER’S GREAT RACE</a:t>
            </a:r>
          </a:p>
          <a:p>
            <a:r>
              <a:rPr lang="en-US" altLang="en-US" sz="2000">
                <a:solidFill>
                  <a:srgbClr val="000090"/>
                </a:solidFill>
                <a:cs typeface="Arial" panose="020B0604020202020204" pitchFamily="34" charset="0"/>
              </a:rPr>
              <a:t>THROUGH TIME AND SPACE</a:t>
            </a:r>
          </a:p>
          <a:p>
            <a:r>
              <a:rPr lang="en-US" altLang="en-US" sz="2000">
                <a:solidFill>
                  <a:srgbClr val="000090"/>
                </a:solidFill>
                <a:cs typeface="Arial" panose="020B0604020202020204" pitchFamily="34" charset="0"/>
              </a:rPr>
              <a:t>By A.A. Brenner and Gregg Mozgala</a:t>
            </a:r>
          </a:p>
          <a:p>
            <a:r>
              <a:rPr lang="en-US" altLang="en-US" sz="2000">
                <a:solidFill>
                  <a:srgbClr val="000090"/>
                </a:solidFill>
                <a:cs typeface="Arial" panose="020B0604020202020204" pitchFamily="34" charset="0"/>
              </a:rPr>
              <a:t>Costume Design by Mallory K Nelson</a:t>
            </a:r>
          </a:p>
          <a:p>
            <a:endParaRPr lang="en-US" altLang="en-US" sz="2000">
              <a:solidFill>
                <a:srgbClr val="000090"/>
              </a:solidFill>
              <a:cs typeface="Arial" panose="020B0604020202020204" pitchFamily="34" charset="0"/>
            </a:endParaRPr>
          </a:p>
        </p:txBody>
      </p:sp>
      <p:pic>
        <p:nvPicPr>
          <p:cNvPr id="36868" name="Picture 4" descr="POP 2020 logo.png">
            <a:extLst>
              <a:ext uri="{FF2B5EF4-FFF2-40B4-BE49-F238E27FC236}">
                <a16:creationId xmlns:a16="http://schemas.microsoft.com/office/drawing/2014/main" id="{69F66894-0A71-18AF-788C-4E3AB1CC3BD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800000">
            <a:off x="-7938" y="5180013"/>
            <a:ext cx="898526"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a:extLst>
              <a:ext uri="{FF2B5EF4-FFF2-40B4-BE49-F238E27FC236}">
                <a16:creationId xmlns:a16="http://schemas.microsoft.com/office/drawing/2014/main" id="{9AAF352B-CDC9-967A-EF82-8C375B9139A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8338" y="55118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https://lh5.googleusercontent.com/RTpu0ARyK6-eX5eHuVLfQ4suibUY76OhXWhygEONsRQAxriqOD3W48gdlu0IVZ3EBifQvQdW7wHItiufLmg1IVLlaJMmEIcj7NURTMptsW6lR3ciB6zAUfQ2NfyxJDiqgH3AlGXe">
            <a:extLst>
              <a:ext uri="{FF2B5EF4-FFF2-40B4-BE49-F238E27FC236}">
                <a16:creationId xmlns:a16="http://schemas.microsoft.com/office/drawing/2014/main" id="{F4726471-A8C2-3CEE-D235-39881BF8A7E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98650" y="5567363"/>
            <a:ext cx="2736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2">
            <a:extLst>
              <a:ext uri="{FF2B5EF4-FFF2-40B4-BE49-F238E27FC236}">
                <a16:creationId xmlns:a16="http://schemas.microsoft.com/office/drawing/2014/main" id="{8CB6BCF6-EC96-A7B3-F6E2-83AA732C159B}"/>
              </a:ext>
            </a:extLst>
          </p:cNvPr>
          <p:cNvSpPr txBox="1">
            <a:spLocks noChangeArrowheads="1"/>
          </p:cNvSpPr>
          <p:nvPr/>
        </p:nvSpPr>
        <p:spPr bwMode="auto">
          <a:xfrm>
            <a:off x="4718050" y="5380038"/>
            <a:ext cx="43513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a:solidFill>
                  <a:srgbClr val="000090"/>
                </a:solidFill>
                <a:cs typeface="Arial" panose="020B0604020202020204" pitchFamily="34" charset="0"/>
              </a:rPr>
              <a:t>EMILY DRIVER’S GREAT RACE</a:t>
            </a:r>
          </a:p>
          <a:p>
            <a:r>
              <a:rPr lang="en-US" altLang="en-US" sz="2000">
                <a:solidFill>
                  <a:srgbClr val="000090"/>
                </a:solidFill>
                <a:cs typeface="Arial" panose="020B0604020202020204" pitchFamily="34" charset="0"/>
              </a:rPr>
              <a:t>THROUGH TIME AND SPACE</a:t>
            </a:r>
          </a:p>
          <a:p>
            <a:r>
              <a:rPr lang="en-US" altLang="en-US" sz="2000">
                <a:solidFill>
                  <a:srgbClr val="000090"/>
                </a:solidFill>
                <a:cs typeface="Arial" panose="020B0604020202020204" pitchFamily="34" charset="0"/>
              </a:rPr>
              <a:t>By A.A. Brenner and Gregg Mozgala</a:t>
            </a:r>
          </a:p>
          <a:p>
            <a:r>
              <a:rPr lang="en-US" altLang="en-US" sz="2000">
                <a:solidFill>
                  <a:srgbClr val="000090"/>
                </a:solidFill>
                <a:cs typeface="Arial" panose="020B0604020202020204" pitchFamily="34" charset="0"/>
              </a:rPr>
              <a:t>Scenic Design by Sean Fanning</a:t>
            </a:r>
          </a:p>
          <a:p>
            <a:endParaRPr lang="en-US" altLang="en-US" sz="2000">
              <a:solidFill>
                <a:srgbClr val="000090"/>
              </a:solidFill>
              <a:cs typeface="Arial" panose="020B0604020202020204" pitchFamily="34" charset="0"/>
            </a:endParaRPr>
          </a:p>
        </p:txBody>
      </p:sp>
      <p:pic>
        <p:nvPicPr>
          <p:cNvPr id="35842" name="Picture 4" descr="POP 2020 logo.png">
            <a:extLst>
              <a:ext uri="{FF2B5EF4-FFF2-40B4-BE49-F238E27FC236}">
                <a16:creationId xmlns:a16="http://schemas.microsoft.com/office/drawing/2014/main" id="{18AEE8F7-F804-6581-CBC3-D196D38769E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7938" y="5121275"/>
            <a:ext cx="898526"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5">
            <a:extLst>
              <a:ext uri="{FF2B5EF4-FFF2-40B4-BE49-F238E27FC236}">
                <a16:creationId xmlns:a16="http://schemas.microsoft.com/office/drawing/2014/main" id="{A629A6B5-8468-E8A0-0251-3CC75F7893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8338" y="55118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6" descr="https://lh5.googleusercontent.com/RTpu0ARyK6-eX5eHuVLfQ4suibUY76OhXWhygEONsRQAxriqOD3W48gdlu0IVZ3EBifQvQdW7wHItiufLmg1IVLlaJMmEIcj7NURTMptsW6lR3ciB6zAUfQ2NfyxJDiqgH3AlGXe">
            <a:extLst>
              <a:ext uri="{FF2B5EF4-FFF2-40B4-BE49-F238E27FC236}">
                <a16:creationId xmlns:a16="http://schemas.microsoft.com/office/drawing/2014/main" id="{B4B895A1-FE67-E365-39FA-C8E499A63FB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98650" y="5567363"/>
            <a:ext cx="2736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7">
            <a:extLst>
              <a:ext uri="{FF2B5EF4-FFF2-40B4-BE49-F238E27FC236}">
                <a16:creationId xmlns:a16="http://schemas.microsoft.com/office/drawing/2014/main" id="{B4991F5C-A9EC-1F73-7F42-C87951E1E18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9">
            <a:extLst>
              <a:ext uri="{FF2B5EF4-FFF2-40B4-BE49-F238E27FC236}">
                <a16:creationId xmlns:a16="http://schemas.microsoft.com/office/drawing/2014/main" id="{8BB341F1-540D-24A9-64B1-20C42BEFB20B}"/>
              </a:ext>
            </a:extLst>
          </p:cNvPr>
          <p:cNvSpPr txBox="1">
            <a:spLocks noChangeArrowheads="1"/>
          </p:cNvSpPr>
          <p:nvPr/>
        </p:nvSpPr>
        <p:spPr bwMode="auto">
          <a:xfrm>
            <a:off x="-7938" y="5380038"/>
            <a:ext cx="9151938"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a:p>
            <a:endParaRPr lang="en-US" altLang="en-US"/>
          </a:p>
          <a:p>
            <a:endParaRPr lang="en-US" altLang="en-US"/>
          </a:p>
          <a:p>
            <a:endParaRPr lang="en-US" altLang="en-US"/>
          </a:p>
          <a:p>
            <a:endParaRPr lang="en-US" altLang="en-US"/>
          </a:p>
        </p:txBody>
      </p:sp>
      <p:sp>
        <p:nvSpPr>
          <p:cNvPr id="37890" name="TextBox 2">
            <a:extLst>
              <a:ext uri="{FF2B5EF4-FFF2-40B4-BE49-F238E27FC236}">
                <a16:creationId xmlns:a16="http://schemas.microsoft.com/office/drawing/2014/main" id="{2A20DA32-0D6F-95AF-E7D5-6FE834308276}"/>
              </a:ext>
            </a:extLst>
          </p:cNvPr>
          <p:cNvSpPr txBox="1">
            <a:spLocks noChangeArrowheads="1"/>
          </p:cNvSpPr>
          <p:nvPr/>
        </p:nvSpPr>
        <p:spPr bwMode="auto">
          <a:xfrm>
            <a:off x="4676775" y="5656263"/>
            <a:ext cx="442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a:solidFill>
                  <a:srgbClr val="000090"/>
                </a:solidFill>
                <a:cs typeface="Arial" panose="020B0604020202020204" pitchFamily="34" charset="0"/>
              </a:rPr>
              <a:t>EMILY DRIVER’S GREAT RACE</a:t>
            </a:r>
          </a:p>
          <a:p>
            <a:r>
              <a:rPr lang="en-US" altLang="en-US" sz="2000">
                <a:solidFill>
                  <a:srgbClr val="000090"/>
                </a:solidFill>
                <a:cs typeface="Arial" panose="020B0604020202020204" pitchFamily="34" charset="0"/>
              </a:rPr>
              <a:t>THROUGH TIME AND SPACE</a:t>
            </a:r>
          </a:p>
          <a:p>
            <a:r>
              <a:rPr lang="en-US" altLang="en-US" sz="2000">
                <a:solidFill>
                  <a:srgbClr val="000090"/>
                </a:solidFill>
                <a:cs typeface="Arial" panose="020B0604020202020204" pitchFamily="34" charset="0"/>
              </a:rPr>
              <a:t>By A.A. Brenner and Gregg Mozgala</a:t>
            </a:r>
          </a:p>
        </p:txBody>
      </p:sp>
      <p:pic>
        <p:nvPicPr>
          <p:cNvPr id="37891" name="Picture 4" descr="POP 2020 logo.png">
            <a:extLst>
              <a:ext uri="{FF2B5EF4-FFF2-40B4-BE49-F238E27FC236}">
                <a16:creationId xmlns:a16="http://schemas.microsoft.com/office/drawing/2014/main" id="{5FFA2247-BDC9-2AA9-4891-46F0AAF011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a:off x="-7938" y="5180013"/>
            <a:ext cx="898526"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a:extLst>
              <a:ext uri="{FF2B5EF4-FFF2-40B4-BE49-F238E27FC236}">
                <a16:creationId xmlns:a16="http://schemas.microsoft.com/office/drawing/2014/main" id="{CD2A0A34-762E-7DF7-0385-9AAE4A9EC19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8338" y="55118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descr="https://lh5.googleusercontent.com/RTpu0ARyK6-eX5eHuVLfQ4suibUY76OhXWhygEONsRQAxriqOD3W48gdlu0IVZ3EBifQvQdW7wHItiufLmg1IVLlaJMmEIcj7NURTMptsW6lR3ciB6zAUfQ2NfyxJDiqgH3AlGXe">
            <a:extLst>
              <a:ext uri="{FF2B5EF4-FFF2-40B4-BE49-F238E27FC236}">
                <a16:creationId xmlns:a16="http://schemas.microsoft.com/office/drawing/2014/main" id="{C3667CA9-95B8-7CF6-B73C-7CBBB6EA407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98650" y="5567363"/>
            <a:ext cx="2736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image3.jpg" descr="Photo courtesy of La Jolla Playhouse. [Two women ride in a cherry red Ford Mustang which has been theatrically created out of two manual wheelchairs. It has bright headlights, a disabled parking permit, and a California license plate which reads “Hell on Wheels” with the word hell replaced by a skull and crossbones image. They are in front of a large backdrop of a vintage world map and an oversized vintage San Francisco postcard. One woman is in her early twenties, has a huge smile, and a tie dye green disabled wonder woman t-shirt on. The other is pointing at the road ahead and has a denim jacket with rainbow fur lining, a large red updo, and vintage sunglasses.]">
            <a:extLst>
              <a:ext uri="{FF2B5EF4-FFF2-40B4-BE49-F238E27FC236}">
                <a16:creationId xmlns:a16="http://schemas.microsoft.com/office/drawing/2014/main" id="{F3BB3F8B-8387-6618-EB28-D0B24D923AD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89275" y="1144588"/>
            <a:ext cx="5943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a:extLst>
              <a:ext uri="{FF2B5EF4-FFF2-40B4-BE49-F238E27FC236}">
                <a16:creationId xmlns:a16="http://schemas.microsoft.com/office/drawing/2014/main" id="{460B9BA9-370B-C624-F2AF-664E3822BD3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1125" y="147638"/>
            <a:ext cx="5013325"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517A-8BB6-7155-175C-313B292C378C}"/>
              </a:ext>
            </a:extLst>
          </p:cNvPr>
          <p:cNvSpPr>
            <a:spLocks noGrp="1"/>
          </p:cNvSpPr>
          <p:nvPr>
            <p:ph type="title"/>
          </p:nvPr>
        </p:nvSpPr>
        <p:spPr/>
        <p:txBody>
          <a:bodyPr>
            <a:noAutofit/>
          </a:bodyPr>
          <a:lstStyle/>
          <a:p>
            <a:r>
              <a:rPr lang="en-US" sz="4000" dirty="0"/>
              <a:t>The Fries Test (2017) </a:t>
            </a:r>
            <a:r>
              <a:rPr lang="en-US" sz="2800" dirty="0"/>
              <a:t>Kenny Fries &amp; Sherri Smith</a:t>
            </a:r>
            <a:br>
              <a:rPr lang="en-US" sz="4000" dirty="0"/>
            </a:br>
            <a:r>
              <a:rPr lang="en-US" sz="3200" i="1" dirty="0"/>
              <a:t>highlighting (less than ideal) representation of characters with disabilities</a:t>
            </a:r>
            <a:endParaRPr lang="en-US" sz="4000" i="1" dirty="0"/>
          </a:p>
        </p:txBody>
      </p:sp>
      <p:sp>
        <p:nvSpPr>
          <p:cNvPr id="3" name="Content Placeholder 2">
            <a:extLst>
              <a:ext uri="{FF2B5EF4-FFF2-40B4-BE49-F238E27FC236}">
                <a16:creationId xmlns:a16="http://schemas.microsoft.com/office/drawing/2014/main" id="{28ED2C14-5027-0C52-96E5-CE8E61C22854}"/>
              </a:ext>
            </a:extLst>
          </p:cNvPr>
          <p:cNvSpPr>
            <a:spLocks noGrp="1"/>
          </p:cNvSpPr>
          <p:nvPr>
            <p:ph idx="1"/>
          </p:nvPr>
        </p:nvSpPr>
        <p:spPr>
          <a:xfrm>
            <a:off x="457200" y="1935480"/>
            <a:ext cx="8229600" cy="4693920"/>
          </a:xfrm>
        </p:spPr>
        <p:txBody>
          <a:bodyPr>
            <a:normAutofit fontScale="77500" lnSpcReduction="20000"/>
          </a:bodyPr>
          <a:lstStyle/>
          <a:p>
            <a:pPr marL="457200" marR="0" lvl="1" indent="0" algn="l">
              <a:lnSpc>
                <a:spcPct val="107000"/>
              </a:lnSpc>
              <a:spcBef>
                <a:spcPts val="0"/>
              </a:spcBef>
              <a:spcAft>
                <a:spcPts val="0"/>
              </a:spcAft>
              <a:buNone/>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a:lnSpc>
                <a:spcPct val="107000"/>
              </a:lnSpc>
              <a:spcBef>
                <a:spcPts val="0"/>
              </a:spcBef>
              <a:spcAft>
                <a:spcPts val="0"/>
              </a:spcAft>
              <a:buFont typeface="+mj-lt"/>
              <a:buAutoNum type="arabicPeriod"/>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Does it have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more than one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disabled character?</a:t>
            </a:r>
          </a:p>
          <a:p>
            <a:pPr marL="742950" marR="0" lvl="1" indent="-285750" algn="l">
              <a:lnSpc>
                <a:spcPct val="107000"/>
              </a:lnSpc>
              <a:spcBef>
                <a:spcPts val="0"/>
              </a:spcBef>
              <a:spcAft>
                <a:spcPts val="0"/>
              </a:spcAft>
              <a:buFont typeface="+mj-lt"/>
              <a:buAutoNum type="arabicPeriod"/>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Do the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disabled characters have their own narrative purpose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other than the education and profit of a non-disabled character?</a:t>
            </a:r>
          </a:p>
          <a:p>
            <a:pPr marL="742950" marR="0" lvl="1" indent="-285750" algn="l">
              <a:lnSpc>
                <a:spcPct val="107000"/>
              </a:lnSpc>
              <a:spcBef>
                <a:spcPts val="0"/>
              </a:spcBef>
              <a:spcAft>
                <a:spcPts val="0"/>
              </a:spcAft>
              <a:buFont typeface="+mj-lt"/>
              <a:buAutoNum type="arabicPeriod"/>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Is the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character’s disability not eradicated</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either by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curing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or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killing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p>
          <a:p>
            <a:pPr marL="742950" marR="0" lvl="1" indent="-285750" algn="l">
              <a:lnSpc>
                <a:spcPct val="107000"/>
              </a:lnSpc>
              <a:spcBef>
                <a:spcPts val="0"/>
              </a:spcBef>
              <a:spcAft>
                <a:spcPts val="0"/>
              </a:spcAft>
              <a:buFont typeface="+mj-lt"/>
              <a:buAutoNum type="arabicPeriod"/>
            </a:pP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a:lnSpc>
                <a:spcPct val="107000"/>
              </a:lnSpc>
              <a:spcBef>
                <a:spcPts val="0"/>
              </a:spcBef>
              <a:spcAft>
                <a:spcPts val="0"/>
              </a:spcAft>
              <a:buNone/>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Additional Questions to Consider (National Disability Theatre)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a:lnSpc>
                <a:spcPct val="107000"/>
              </a:lnSpc>
              <a:spcBef>
                <a:spcPts val="0"/>
              </a:spcBef>
              <a:spcAft>
                <a:spcPts val="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914400" marR="0" lvl="1" indent="-457200" algn="l">
              <a:lnSpc>
                <a:spcPct val="107000"/>
              </a:lnSpc>
              <a:spcBef>
                <a:spcPts val="0"/>
              </a:spcBef>
              <a:spcAft>
                <a:spcPts val="0"/>
              </a:spcAft>
              <a:buAutoNum type="arabicPeriod" startAt="4"/>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Do the disabled characters encounter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conflicts or demonstrate characteristics unrelated to their disability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914400" marR="0" lvl="1" indent="-457200" algn="l">
              <a:lnSpc>
                <a:spcPct val="107000"/>
              </a:lnSpc>
              <a:spcBef>
                <a:spcPts val="0"/>
              </a:spcBef>
              <a:spcAft>
                <a:spcPts val="0"/>
              </a:spcAft>
              <a:buAutoNum type="arabicPeriod" startAt="4"/>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Do the disabled characters use their status, ability, and disability for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positive and negative ends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914400" marR="0" lvl="1" indent="-457200" algn="l">
              <a:lnSpc>
                <a:spcPct val="107000"/>
              </a:lnSpc>
              <a:spcBef>
                <a:spcPts val="0"/>
              </a:spcBef>
              <a:spcAft>
                <a:spcPts val="0"/>
              </a:spcAft>
              <a:buAutoNum type="arabicPeriod" startAt="4"/>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Do the disabled characters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both give and receive help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from the non-disabled characters?</a:t>
            </a:r>
          </a:p>
          <a:p>
            <a:pPr marL="914400" marR="0" lvl="1" indent="-457200" algn="l">
              <a:lnSpc>
                <a:spcPct val="107000"/>
              </a:lnSpc>
              <a:spcBef>
                <a:spcPts val="0"/>
              </a:spcBef>
              <a:spcAft>
                <a:spcPts val="0"/>
              </a:spcAft>
              <a:buAutoNum type="arabicPeriod" startAt="4"/>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How did the disabled community participate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the development, creation, and presentation of the play? (“Nothing About Us Without Us”)</a:t>
            </a:r>
            <a:endParaRPr lang="en-US"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endParaRPr>
          </a:p>
          <a:p>
            <a:pPr marL="742950" marR="0" lvl="1" indent="-285750" algn="l">
              <a:lnSpc>
                <a:spcPct val="107000"/>
              </a:lnSpc>
              <a:spcBef>
                <a:spcPts val="0"/>
              </a:spcBef>
              <a:spcAft>
                <a:spcPts val="0"/>
              </a:spcAft>
              <a:buFont typeface="+mj-lt"/>
              <a:buAutoNum type="arabicPeriod"/>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a:lnSpc>
                <a:spcPct val="107000"/>
              </a:lnSpc>
              <a:spcBef>
                <a:spcPts val="0"/>
              </a:spcBef>
              <a:spcAft>
                <a:spcPts val="0"/>
              </a:spcAft>
              <a:buFont typeface="+mj-lt"/>
              <a:buAutoNum type="arabicPeriod"/>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a:lnSpc>
                <a:spcPct val="107000"/>
              </a:lnSpc>
              <a:spcBef>
                <a:spcPts val="0"/>
              </a:spcBef>
              <a:spcAft>
                <a:spcPts val="0"/>
              </a:spcAft>
              <a:buNone/>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400" dirty="0"/>
          </a:p>
          <a:p>
            <a:pPr marL="0" indent="0">
              <a:buNone/>
            </a:pPr>
            <a:endParaRPr lang="en-US" dirty="0"/>
          </a:p>
        </p:txBody>
      </p:sp>
    </p:spTree>
    <p:extLst>
      <p:ext uri="{BB962C8B-B14F-4D97-AF65-F5344CB8AC3E}">
        <p14:creationId xmlns:p14="http://schemas.microsoft.com/office/powerpoint/2010/main" val="935308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F603-32A4-0B4A-F2C5-4DCEBE3AC0D1}"/>
              </a:ext>
            </a:extLst>
          </p:cNvPr>
          <p:cNvSpPr>
            <a:spLocks noGrp="1"/>
          </p:cNvSpPr>
          <p:nvPr>
            <p:ph type="title"/>
          </p:nvPr>
        </p:nvSpPr>
        <p:spPr>
          <a:xfrm>
            <a:off x="471340" y="741418"/>
            <a:ext cx="8229600" cy="1143000"/>
          </a:xfrm>
        </p:spPr>
        <p:txBody>
          <a:bodyPr>
            <a:noAutofit/>
          </a:bodyPr>
          <a:lstStyle/>
          <a:p>
            <a:r>
              <a:rPr lang="en-US" sz="2800" dirty="0"/>
              <a:t>Group Brainstorming:</a:t>
            </a:r>
            <a:br>
              <a:rPr lang="en-US" sz="2800" dirty="0"/>
            </a:br>
            <a:r>
              <a:rPr lang="en-US" sz="2800" dirty="0"/>
              <a:t>Good, Better, Best Presentation of Disabled Characters</a:t>
            </a:r>
          </a:p>
        </p:txBody>
      </p:sp>
      <p:sp>
        <p:nvSpPr>
          <p:cNvPr id="3" name="Content Placeholder 2">
            <a:extLst>
              <a:ext uri="{FF2B5EF4-FFF2-40B4-BE49-F238E27FC236}">
                <a16:creationId xmlns:a16="http://schemas.microsoft.com/office/drawing/2014/main" id="{1788BDC2-9882-64AE-DABC-B0F0DBFEDBF4}"/>
              </a:ext>
            </a:extLst>
          </p:cNvPr>
          <p:cNvSpPr>
            <a:spLocks noGrp="1"/>
          </p:cNvSpPr>
          <p:nvPr>
            <p:ph idx="1"/>
          </p:nvPr>
        </p:nvSpPr>
        <p:spPr>
          <a:xfrm>
            <a:off x="490194" y="1981200"/>
            <a:ext cx="8229600" cy="4389120"/>
          </a:xfrm>
        </p:spPr>
        <p:txBody>
          <a:bodyPr>
            <a:normAutofit fontScale="92500" lnSpcReduction="10000"/>
          </a:bodyPr>
          <a:lstStyle/>
          <a:p>
            <a:pPr marL="342900" marR="0" indent="-342900">
              <a:lnSpc>
                <a:spcPct val="106000"/>
              </a:lnSpc>
              <a:spcBef>
                <a:spcPts val="0"/>
              </a:spcBef>
              <a:spcAft>
                <a:spcPts val="0"/>
              </a:spcAft>
              <a:buAutoNum type="alphaUcPeriod"/>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CHOOSE A FAMILIAR STORY THAT COULD BE PRESENTED ON STAGE.</a:t>
            </a:r>
          </a:p>
          <a:p>
            <a:pPr marL="342900" marR="0" indent="-342900">
              <a:lnSpc>
                <a:spcPct val="106000"/>
              </a:lnSpc>
              <a:spcBef>
                <a:spcPts val="0"/>
              </a:spcBef>
              <a:spcAft>
                <a:spcPts val="0"/>
              </a:spcAft>
              <a:buAutoNum type="alphaUcPeriod"/>
            </a:pPr>
            <a:endParaRPr lang="en-US"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marR="0" indent="-342900">
              <a:lnSpc>
                <a:spcPct val="106000"/>
              </a:lnSpc>
              <a:spcBef>
                <a:spcPts val="0"/>
              </a:spcBef>
              <a:spcAft>
                <a:spcPts val="0"/>
              </a:spcAft>
              <a:buAutoNum type="alphaUcPeriod"/>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CONSIDER HOW THE STORY HAS BEEN PRESENTED IN THE PAST</a:t>
            </a:r>
          </a:p>
          <a:p>
            <a:pPr marL="0" marR="0" indent="0">
              <a:lnSpc>
                <a:spcPct val="106000"/>
              </a:lnSpc>
              <a:spcBef>
                <a:spcPts val="0"/>
              </a:spcBef>
              <a:spcAft>
                <a:spcPts val="0"/>
              </a:spcAft>
              <a:buNone/>
            </a:pPr>
            <a:endParaRPr lang="en-US"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6000"/>
              </a:lnSpc>
              <a:spcBef>
                <a:spcPts val="0"/>
              </a:spcBef>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Which character(s) may be considered disabled or may be presented as such?</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6000"/>
              </a:lnSpc>
              <a:spcBef>
                <a:spcPts val="0"/>
              </a:spcBef>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Which character(s), traditionally presented as non-disabled, might manifest a disability?</a:t>
            </a:r>
          </a:p>
          <a:p>
            <a:pPr marL="0" marR="0" indent="0">
              <a:lnSpc>
                <a:spcPct val="106000"/>
              </a:lnSpc>
              <a:spcBef>
                <a:spcPts val="0"/>
              </a:spcBef>
              <a:spcAft>
                <a:spcPts val="0"/>
              </a:spcAft>
              <a:buNone/>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106000"/>
              </a:lnSpc>
              <a:spcBef>
                <a:spcPts val="0"/>
              </a:spcBef>
              <a:spcAft>
                <a:spcPts val="0"/>
              </a:spcAft>
              <a:buNone/>
            </a:pPr>
            <a:r>
              <a:rPr lang="en-US" sz="18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C</a:t>
            </a:r>
            <a:r>
              <a:rPr lang="en-US" sz="1800" dirty="0">
                <a:solidFill>
                  <a:schemeClr val="tx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BRAINSTORM HOW WE ARE GOING TO PRESENT </a:t>
            </a:r>
            <a:r>
              <a:rPr lang="en-US"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STORY ON STAGE:</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6000"/>
              </a:lnSpc>
              <a:spcBef>
                <a:spcPts val="0"/>
              </a:spcBef>
              <a:buNone/>
            </a:pPr>
            <a:endParaRPr lang="en-US" sz="1800" dirty="0">
              <a:effectLst/>
              <a:latin typeface="Calibri" panose="020F0502020204030204" pitchFamily="34" charset="0"/>
              <a:ea typeface="Times New Roman" panose="02020603050405020304" pitchFamily="18" charset="0"/>
            </a:endParaRPr>
          </a:p>
          <a:p>
            <a:pPr marL="0" marR="0" indent="0">
              <a:lnSpc>
                <a:spcPct val="106000"/>
              </a:lnSpc>
              <a:spcBef>
                <a:spcPts val="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What are the characters? What are their gifts, talents, barriers and challenges?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6000"/>
              </a:lnSpc>
              <a:spcBef>
                <a:spcPts val="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Who are the artists? What are their identities, including abilities and disabilities? How are they typically portrayed in dominant culture?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6000"/>
              </a:lnSpc>
              <a:spcBef>
                <a:spcPts val="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How might the qualities of the characters be matched with the identities of the artists?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6000"/>
              </a:lnSpc>
              <a:spcBef>
                <a:spcPts val="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 How might disabled community members participate in the development, creation, and presentation of the play?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73188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ALL Audiences need some accommodations</a:t>
            </a:r>
          </a:p>
        </p:txBody>
      </p:sp>
      <p:sp>
        <p:nvSpPr>
          <p:cNvPr id="3" name="Content Placeholder 2"/>
          <p:cNvSpPr>
            <a:spLocks noGrp="1"/>
          </p:cNvSpPr>
          <p:nvPr>
            <p:ph idx="1"/>
          </p:nvPr>
        </p:nvSpPr>
        <p:spPr/>
        <p:txBody>
          <a:bodyPr>
            <a:normAutofit/>
          </a:bodyPr>
          <a:lstStyle/>
          <a:p>
            <a:r>
              <a:rPr lang="en-US" dirty="0"/>
              <a:t>Glasses and contact lenses</a:t>
            </a:r>
          </a:p>
          <a:p>
            <a:r>
              <a:rPr lang="en-US" sz="2800" dirty="0"/>
              <a:t>Supertitles for non-Italian speakers </a:t>
            </a:r>
          </a:p>
          <a:p>
            <a:r>
              <a:rPr lang="en-US" dirty="0"/>
              <a:t>Intermission (attention span, bladder span)</a:t>
            </a:r>
          </a:p>
          <a:p>
            <a:r>
              <a:rPr lang="en-US" dirty="0"/>
              <a:t>Announcement of performance length</a:t>
            </a:r>
          </a:p>
          <a:p>
            <a:r>
              <a:rPr lang="en-US" dirty="0"/>
              <a:t>Program to help us identify characters</a:t>
            </a:r>
          </a:p>
          <a:p>
            <a:r>
              <a:rPr lang="en-US" dirty="0"/>
              <a:t>Abridged text</a:t>
            </a:r>
          </a:p>
          <a:p>
            <a:r>
              <a:rPr lang="en-US" dirty="0"/>
              <a:t>Appropriate content for child and youth audiences</a:t>
            </a:r>
          </a:p>
          <a:p>
            <a:r>
              <a:rPr lang="en-US" dirty="0"/>
              <a:t>Accessible seating for family members</a:t>
            </a:r>
          </a:p>
          <a:p>
            <a:r>
              <a:rPr lang="en-US" dirty="0"/>
              <a:t>Choice of seating through general admission/website</a:t>
            </a:r>
          </a:p>
          <a:p>
            <a:endParaRPr lang="en-US" dirty="0"/>
          </a:p>
          <a:p>
            <a:endParaRPr lang="en-US" dirty="0"/>
          </a:p>
        </p:txBody>
      </p:sp>
    </p:spTree>
    <p:extLst>
      <p:ext uri="{BB962C8B-B14F-4D97-AF65-F5344CB8AC3E}">
        <p14:creationId xmlns:p14="http://schemas.microsoft.com/office/powerpoint/2010/main" val="1525433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Closure</a:t>
            </a:r>
          </a:p>
        </p:txBody>
      </p:sp>
      <p:sp>
        <p:nvSpPr>
          <p:cNvPr id="3" name="Content Placeholder 2"/>
          <p:cNvSpPr>
            <a:spLocks noGrp="1"/>
          </p:cNvSpPr>
          <p:nvPr>
            <p:ph idx="1"/>
          </p:nvPr>
        </p:nvSpPr>
        <p:spPr/>
        <p:txBody>
          <a:bodyPr>
            <a:normAutofit lnSpcReduction="10000"/>
          </a:bodyPr>
          <a:lstStyle/>
          <a:p>
            <a:r>
              <a:rPr lang="en-US" sz="2800" dirty="0"/>
              <a:t>Contact information of panelists</a:t>
            </a:r>
          </a:p>
          <a:p>
            <a:pPr lvl="1"/>
            <a:r>
              <a:rPr lang="en-US" sz="2600" dirty="0"/>
              <a:t>John Newman, john.newman@uvu.edu</a:t>
            </a:r>
          </a:p>
          <a:p>
            <a:pPr lvl="1"/>
            <a:r>
              <a:rPr lang="en-US" sz="2600" dirty="0"/>
              <a:t>Talleri McRae, talleri.a.mcrae@gmail.com</a:t>
            </a:r>
          </a:p>
          <a:p>
            <a:pPr lvl="1"/>
            <a:r>
              <a:rPr lang="en-US" sz="2600" dirty="0"/>
              <a:t>Jeff Jenkins, jjenkins@northwestern.edu</a:t>
            </a:r>
          </a:p>
          <a:p>
            <a:r>
              <a:rPr lang="en-US" sz="2800" dirty="0"/>
              <a:t>Reminder of resources in PowerPoint</a:t>
            </a:r>
          </a:p>
          <a:p>
            <a:pPr lvl="1"/>
            <a:r>
              <a:rPr lang="en-US" sz="2600" dirty="0"/>
              <a:t>National Disability Theatre handbook</a:t>
            </a:r>
          </a:p>
          <a:p>
            <a:pPr lvl="1"/>
            <a:r>
              <a:rPr lang="en-US" sz="2600" dirty="0"/>
              <a:t>Video link to </a:t>
            </a:r>
            <a:r>
              <a:rPr lang="en-US" sz="2600" i="1" dirty="0" err="1"/>
              <a:t>Timmon</a:t>
            </a:r>
            <a:r>
              <a:rPr lang="en-US" sz="2600" i="1" dirty="0"/>
              <a:t> and the Magic Shoes</a:t>
            </a:r>
          </a:p>
          <a:p>
            <a:pPr lvl="1"/>
            <a:r>
              <a:rPr lang="en-US" sz="2600" dirty="0"/>
              <a:t>Video link to CODA student video</a:t>
            </a:r>
          </a:p>
          <a:p>
            <a:r>
              <a:rPr lang="en-US" sz="2800" dirty="0"/>
              <a:t>AATE Announcements</a:t>
            </a:r>
          </a:p>
        </p:txBody>
      </p:sp>
    </p:spTree>
    <p:extLst>
      <p:ext uri="{BB962C8B-B14F-4D97-AF65-F5344CB8AC3E}">
        <p14:creationId xmlns:p14="http://schemas.microsoft.com/office/powerpoint/2010/main" val="1293879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ALL Actors need some accommodations</a:t>
            </a:r>
          </a:p>
        </p:txBody>
      </p:sp>
      <p:sp>
        <p:nvSpPr>
          <p:cNvPr id="3" name="Content Placeholder 2"/>
          <p:cNvSpPr>
            <a:spLocks noGrp="1"/>
          </p:cNvSpPr>
          <p:nvPr>
            <p:ph idx="1"/>
          </p:nvPr>
        </p:nvSpPr>
        <p:spPr/>
        <p:txBody>
          <a:bodyPr>
            <a:normAutofit/>
          </a:bodyPr>
          <a:lstStyle/>
          <a:p>
            <a:r>
              <a:rPr lang="en-US" dirty="0"/>
              <a:t>Rehearsal schedule posted</a:t>
            </a:r>
          </a:p>
          <a:p>
            <a:r>
              <a:rPr lang="en-US" dirty="0"/>
              <a:t>Text available in hard copy and/or soft copy</a:t>
            </a:r>
          </a:p>
          <a:p>
            <a:r>
              <a:rPr lang="en-US" dirty="0"/>
              <a:t>Personal space in rehearsal room and performance space</a:t>
            </a:r>
          </a:p>
          <a:p>
            <a:r>
              <a:rPr lang="en-US" dirty="0"/>
              <a:t>Lists of scenes posted backstage</a:t>
            </a:r>
          </a:p>
          <a:p>
            <a:r>
              <a:rPr lang="en-US" dirty="0"/>
              <a:t>Prompting during memorization process</a:t>
            </a:r>
          </a:p>
          <a:p>
            <a:r>
              <a:rPr lang="en-US" dirty="0"/>
              <a:t>Boundaries established and respected</a:t>
            </a:r>
          </a:p>
          <a:p>
            <a:endParaRPr lang="en-US" dirty="0"/>
          </a:p>
          <a:p>
            <a:endParaRPr lang="en-US" dirty="0"/>
          </a:p>
        </p:txBody>
      </p:sp>
    </p:spTree>
    <p:extLst>
      <p:ext uri="{BB962C8B-B14F-4D97-AF65-F5344CB8AC3E}">
        <p14:creationId xmlns:p14="http://schemas.microsoft.com/office/powerpoint/2010/main" val="128476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A061-8373-4EC0-C895-4C0DE315F8BD}"/>
              </a:ext>
            </a:extLst>
          </p:cNvPr>
          <p:cNvSpPr>
            <a:spLocks noGrp="1"/>
          </p:cNvSpPr>
          <p:nvPr>
            <p:ph type="title"/>
          </p:nvPr>
        </p:nvSpPr>
        <p:spPr/>
        <p:txBody>
          <a:bodyPr>
            <a:normAutofit fontScale="90000"/>
          </a:bodyPr>
          <a:lstStyle/>
          <a:p>
            <a:r>
              <a:rPr lang="en-US" dirty="0"/>
              <a:t>Goal: FULL Inclusion</a:t>
            </a:r>
            <a:br>
              <a:rPr lang="en-US" dirty="0"/>
            </a:br>
            <a:r>
              <a:rPr lang="en-US" dirty="0"/>
              <a:t>of Characters with Disabilities</a:t>
            </a:r>
          </a:p>
        </p:txBody>
      </p:sp>
      <p:pic>
        <p:nvPicPr>
          <p:cNvPr id="1026" name="Picture 2">
            <a:extLst>
              <a:ext uri="{FF2B5EF4-FFF2-40B4-BE49-F238E27FC236}">
                <a16:creationId xmlns:a16="http://schemas.microsoft.com/office/drawing/2014/main" id="{7DEEED84-A852-732B-6618-61E10862F92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33902" y="5010913"/>
            <a:ext cx="3210098" cy="1839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73337F7-2337-DCCE-0D40-970F800A0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810166"/>
            <a:ext cx="7479595" cy="3066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1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66A4A-B23E-FFD1-54B2-62D32FB8B0FA}"/>
              </a:ext>
            </a:extLst>
          </p:cNvPr>
          <p:cNvSpPr>
            <a:spLocks noGrp="1"/>
          </p:cNvSpPr>
          <p:nvPr>
            <p:ph type="title"/>
          </p:nvPr>
        </p:nvSpPr>
        <p:spPr/>
        <p:txBody>
          <a:bodyPr/>
          <a:lstStyle/>
          <a:p>
            <a:r>
              <a:rPr lang="en-US" dirty="0"/>
              <a:t>Outline of Session</a:t>
            </a:r>
          </a:p>
        </p:txBody>
      </p:sp>
      <p:sp>
        <p:nvSpPr>
          <p:cNvPr id="3" name="Content Placeholder 2">
            <a:extLst>
              <a:ext uri="{FF2B5EF4-FFF2-40B4-BE49-F238E27FC236}">
                <a16:creationId xmlns:a16="http://schemas.microsoft.com/office/drawing/2014/main" id="{B1B38D3F-746E-E684-F51C-5D1AD33CC583}"/>
              </a:ext>
            </a:extLst>
          </p:cNvPr>
          <p:cNvSpPr>
            <a:spLocks noGrp="1"/>
          </p:cNvSpPr>
          <p:nvPr>
            <p:ph idx="1"/>
          </p:nvPr>
        </p:nvSpPr>
        <p:spPr/>
        <p:txBody>
          <a:bodyPr/>
          <a:lstStyle/>
          <a:p>
            <a:r>
              <a:rPr lang="en-US" dirty="0"/>
              <a:t>Presentation of a Model for Assessing Representation of Characters with Disabilities</a:t>
            </a:r>
          </a:p>
          <a:p>
            <a:r>
              <a:rPr lang="en-US" dirty="0"/>
              <a:t>Three Case Studies of Representation of Disabled Characters from the Panelists’ Work</a:t>
            </a:r>
          </a:p>
          <a:p>
            <a:pPr lvl="1"/>
            <a:r>
              <a:rPr lang="en-US" dirty="0"/>
              <a:t>Jeff Jenkins: </a:t>
            </a:r>
            <a:r>
              <a:rPr lang="en-US" i="1" dirty="0" err="1"/>
              <a:t>Timmon</a:t>
            </a:r>
            <a:r>
              <a:rPr lang="en-US" i="1" dirty="0"/>
              <a:t> and the Magic Shoes</a:t>
            </a:r>
          </a:p>
          <a:p>
            <a:pPr lvl="1"/>
            <a:r>
              <a:rPr lang="en-US" dirty="0"/>
              <a:t>John Newman: </a:t>
            </a:r>
            <a:r>
              <a:rPr lang="en-US" i="1" dirty="0"/>
              <a:t>Romeo and Juliet</a:t>
            </a:r>
          </a:p>
          <a:p>
            <a:pPr lvl="1"/>
            <a:r>
              <a:rPr lang="en-US" dirty="0"/>
              <a:t>Talleri McRae:</a:t>
            </a:r>
          </a:p>
          <a:p>
            <a:pPr marL="393192" lvl="1" indent="0">
              <a:buNone/>
            </a:pPr>
            <a:r>
              <a:rPr lang="en-US" i="1" dirty="0"/>
              <a:t>	Emily Driver’s Great Race through Space and Time</a:t>
            </a:r>
            <a:endParaRPr lang="en-US" dirty="0"/>
          </a:p>
          <a:p>
            <a:r>
              <a:rPr lang="en-US" dirty="0"/>
              <a:t>Collective Brainstorming: Presenting a Story on Stage</a:t>
            </a:r>
          </a:p>
          <a:p>
            <a:endParaRPr lang="en-US" dirty="0"/>
          </a:p>
        </p:txBody>
      </p:sp>
    </p:spTree>
    <p:extLst>
      <p:ext uri="{BB962C8B-B14F-4D97-AF65-F5344CB8AC3E}">
        <p14:creationId xmlns:p14="http://schemas.microsoft.com/office/powerpoint/2010/main" val="18519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517A-8BB6-7155-175C-313B292C378C}"/>
              </a:ext>
            </a:extLst>
          </p:cNvPr>
          <p:cNvSpPr>
            <a:spLocks noGrp="1"/>
          </p:cNvSpPr>
          <p:nvPr>
            <p:ph type="title"/>
          </p:nvPr>
        </p:nvSpPr>
        <p:spPr/>
        <p:txBody>
          <a:bodyPr>
            <a:noAutofit/>
          </a:bodyPr>
          <a:lstStyle/>
          <a:p>
            <a:r>
              <a:rPr lang="en-US" sz="4000" dirty="0"/>
              <a:t>The Bechdel Test (1985, 2005) </a:t>
            </a:r>
            <a:r>
              <a:rPr lang="en-US" sz="2400" i="1" dirty="0"/>
              <a:t>Alison Bechdel</a:t>
            </a:r>
            <a:br>
              <a:rPr lang="en-US" sz="2800" dirty="0"/>
            </a:br>
            <a:r>
              <a:rPr lang="en-US" sz="2800" i="1" dirty="0">
                <a:solidFill>
                  <a:srgbClr val="7030A0"/>
                </a:solidFill>
              </a:rPr>
              <a:t>assessing female representation in movies</a:t>
            </a:r>
          </a:p>
        </p:txBody>
      </p:sp>
      <p:sp>
        <p:nvSpPr>
          <p:cNvPr id="3" name="Content Placeholder 2">
            <a:extLst>
              <a:ext uri="{FF2B5EF4-FFF2-40B4-BE49-F238E27FC236}">
                <a16:creationId xmlns:a16="http://schemas.microsoft.com/office/drawing/2014/main" id="{28ED2C14-5027-0C52-96E5-CE8E61C22854}"/>
              </a:ext>
            </a:extLst>
          </p:cNvPr>
          <p:cNvSpPr>
            <a:spLocks noGrp="1"/>
          </p:cNvSpPr>
          <p:nvPr>
            <p:ph idx="1"/>
          </p:nvPr>
        </p:nvSpPr>
        <p:spPr>
          <a:xfrm>
            <a:off x="381000" y="2228874"/>
            <a:ext cx="3352800" cy="3474720"/>
          </a:xfrm>
        </p:spPr>
        <p:txBody>
          <a:bodyPr>
            <a:normAutofit fontScale="55000" lnSpcReduction="20000"/>
          </a:bodyPr>
          <a:lstStyle/>
          <a:p>
            <a:pPr marL="0" indent="0">
              <a:buNone/>
            </a:pPr>
            <a:endParaRPr lang="en-US" dirty="0"/>
          </a:p>
          <a:p>
            <a:pPr marL="0" indent="0">
              <a:buNone/>
            </a:pPr>
            <a:endParaRPr lang="en-US" dirty="0"/>
          </a:p>
          <a:p>
            <a:pPr marL="514350" indent="-514350">
              <a:lnSpc>
                <a:spcPct val="120000"/>
              </a:lnSpc>
              <a:buAutoNum type="arabicPeriod"/>
            </a:pPr>
            <a:r>
              <a:rPr lang="en-US" sz="3300" dirty="0"/>
              <a:t>Does the movie include at least 2 [named] women?</a:t>
            </a:r>
          </a:p>
          <a:p>
            <a:pPr marL="514350" indent="-514350">
              <a:lnSpc>
                <a:spcPct val="120000"/>
              </a:lnSpc>
              <a:buAutoNum type="arabicPeriod"/>
            </a:pPr>
            <a:r>
              <a:rPr lang="en-US" sz="3300" dirty="0"/>
              <a:t>Do the women talk to each other?</a:t>
            </a:r>
          </a:p>
          <a:p>
            <a:pPr marL="514350" indent="-514350">
              <a:lnSpc>
                <a:spcPct val="120000"/>
              </a:lnSpc>
              <a:buAutoNum type="arabicPeriod"/>
            </a:pPr>
            <a:r>
              <a:rPr lang="en-US" sz="3300" dirty="0"/>
              <a:t>And do they talk about something besides a man?</a:t>
            </a:r>
          </a:p>
          <a:p>
            <a:pPr marL="0" indent="0">
              <a:lnSpc>
                <a:spcPct val="120000"/>
              </a:lnSpc>
              <a:buNone/>
            </a:pPr>
            <a:endParaRPr lang="en-US" dirty="0"/>
          </a:p>
          <a:p>
            <a:pPr marL="0" indent="0">
              <a:lnSpc>
                <a:spcPct val="120000"/>
              </a:lnSpc>
              <a:buNone/>
            </a:pPr>
            <a:r>
              <a:rPr lang="en-US" sz="2900" i="1" dirty="0"/>
              <a:t>(About half of commercial films pass the test; male leads still outnumber female leads 2 to 1)</a:t>
            </a:r>
          </a:p>
          <a:p>
            <a:pPr marL="0" indent="0">
              <a:buNone/>
            </a:pPr>
            <a:endParaRPr lang="en-US" dirty="0"/>
          </a:p>
          <a:p>
            <a:pPr marL="514350" indent="-514350">
              <a:buAutoNum type="arabicPeriod"/>
            </a:pPr>
            <a:endParaRPr lang="en-US" dirty="0"/>
          </a:p>
        </p:txBody>
      </p:sp>
      <p:pic>
        <p:nvPicPr>
          <p:cNvPr id="1026" name="Picture 2">
            <a:extLst>
              <a:ext uri="{FF2B5EF4-FFF2-40B4-BE49-F238E27FC236}">
                <a16:creationId xmlns:a16="http://schemas.microsoft.com/office/drawing/2014/main" id="{1DE3121D-46D0-4ED3-8C09-13A9EE8F4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2901" y="2286000"/>
            <a:ext cx="548926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828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517A-8BB6-7155-175C-313B292C378C}"/>
              </a:ext>
            </a:extLst>
          </p:cNvPr>
          <p:cNvSpPr>
            <a:spLocks noGrp="1"/>
          </p:cNvSpPr>
          <p:nvPr>
            <p:ph type="title"/>
          </p:nvPr>
        </p:nvSpPr>
        <p:spPr/>
        <p:txBody>
          <a:bodyPr>
            <a:noAutofit/>
          </a:bodyPr>
          <a:lstStyle/>
          <a:p>
            <a:r>
              <a:rPr lang="en-US" sz="4000" dirty="0"/>
              <a:t>The Fries Test (2017) </a:t>
            </a:r>
            <a:r>
              <a:rPr lang="en-US" sz="2800" dirty="0"/>
              <a:t>Kenny Fries &amp; Sherri Smith</a:t>
            </a:r>
            <a:br>
              <a:rPr lang="en-US" sz="4000" dirty="0"/>
            </a:br>
            <a:r>
              <a:rPr lang="en-US" sz="2800" i="1" dirty="0">
                <a:solidFill>
                  <a:srgbClr val="7030A0"/>
                </a:solidFill>
              </a:rPr>
              <a:t>assessing representation of disabled characters in plays</a:t>
            </a:r>
            <a:endParaRPr lang="en-US" sz="4000" i="1" dirty="0">
              <a:solidFill>
                <a:srgbClr val="7030A0"/>
              </a:solidFill>
            </a:endParaRPr>
          </a:p>
        </p:txBody>
      </p:sp>
      <p:sp>
        <p:nvSpPr>
          <p:cNvPr id="3" name="Content Placeholder 2">
            <a:extLst>
              <a:ext uri="{FF2B5EF4-FFF2-40B4-BE49-F238E27FC236}">
                <a16:creationId xmlns:a16="http://schemas.microsoft.com/office/drawing/2014/main" id="{28ED2C14-5027-0C52-96E5-CE8E61C22854}"/>
              </a:ext>
            </a:extLst>
          </p:cNvPr>
          <p:cNvSpPr>
            <a:spLocks noGrp="1"/>
          </p:cNvSpPr>
          <p:nvPr>
            <p:ph idx="1"/>
          </p:nvPr>
        </p:nvSpPr>
        <p:spPr>
          <a:xfrm>
            <a:off x="457200" y="1935480"/>
            <a:ext cx="8229600" cy="4693920"/>
          </a:xfrm>
        </p:spPr>
        <p:txBody>
          <a:bodyPr>
            <a:normAutofit fontScale="47500" lnSpcReduction="20000"/>
          </a:bodyPr>
          <a:lstStyle/>
          <a:p>
            <a:pPr marL="457200" marR="0" lvl="1" indent="0" algn="l">
              <a:lnSpc>
                <a:spcPct val="107000"/>
              </a:lnSpc>
              <a:spcBef>
                <a:spcPts val="0"/>
              </a:spcBef>
              <a:spcAft>
                <a:spcPts val="0"/>
              </a:spcAft>
              <a:buNone/>
            </a:pP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a:lnSpc>
                <a:spcPct val="107000"/>
              </a:lnSpc>
              <a:spcBef>
                <a:spcPts val="0"/>
              </a:spcBef>
              <a:spcAft>
                <a:spcPts val="0"/>
              </a:spcAft>
              <a:buFont typeface="+mj-lt"/>
              <a:buAutoNum type="arabicPeriod"/>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Does it have </a:t>
            </a:r>
            <a:r>
              <a:rPr lang="en-US" sz="3800" b="1" dirty="0">
                <a:effectLst/>
                <a:latin typeface="Times New Roman" panose="02020603050405020304" pitchFamily="18" charset="0"/>
                <a:ea typeface="Calibri" panose="020F0502020204030204" pitchFamily="34" charset="0"/>
                <a:cs typeface="Times New Roman" panose="02020603050405020304" pitchFamily="18" charset="0"/>
              </a:rPr>
              <a:t>more than one </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disabled character?</a:t>
            </a:r>
          </a:p>
          <a:p>
            <a:pPr marL="742950" marR="0" lvl="1" indent="-285750" algn="l">
              <a:lnSpc>
                <a:spcPct val="107000"/>
              </a:lnSpc>
              <a:spcBef>
                <a:spcPts val="0"/>
              </a:spcBef>
              <a:spcAft>
                <a:spcPts val="0"/>
              </a:spcAft>
              <a:buFont typeface="+mj-lt"/>
              <a:buAutoNum type="arabicPeriod"/>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Do the </a:t>
            </a:r>
            <a:r>
              <a:rPr lang="en-US" sz="3800" b="1" dirty="0">
                <a:effectLst/>
                <a:latin typeface="Times New Roman" panose="02020603050405020304" pitchFamily="18" charset="0"/>
                <a:ea typeface="Calibri" panose="020F0502020204030204" pitchFamily="34" charset="0"/>
                <a:cs typeface="Times New Roman" panose="02020603050405020304" pitchFamily="18" charset="0"/>
              </a:rPr>
              <a:t>disabled characters have their own narrative purpose </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other than the education and profit of a non-disabled character?</a:t>
            </a:r>
          </a:p>
          <a:p>
            <a:pPr marL="742950" marR="0" lvl="1" indent="-285750" algn="l">
              <a:lnSpc>
                <a:spcPct val="107000"/>
              </a:lnSpc>
              <a:spcBef>
                <a:spcPts val="0"/>
              </a:spcBef>
              <a:spcAft>
                <a:spcPts val="0"/>
              </a:spcAft>
              <a:buFont typeface="+mj-lt"/>
              <a:buAutoNum type="arabicPeriod"/>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Is the </a:t>
            </a:r>
            <a:r>
              <a:rPr lang="en-US" sz="3800" b="1" dirty="0">
                <a:effectLst/>
                <a:latin typeface="Times New Roman" panose="02020603050405020304" pitchFamily="18" charset="0"/>
                <a:ea typeface="Calibri" panose="020F0502020204030204" pitchFamily="34" charset="0"/>
                <a:cs typeface="Times New Roman" panose="02020603050405020304" pitchFamily="18" charset="0"/>
              </a:rPr>
              <a:t>character’s disability not eradicated</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either by </a:t>
            </a:r>
            <a:r>
              <a:rPr lang="en-US" sz="3800" b="1" dirty="0">
                <a:effectLst/>
                <a:latin typeface="Times New Roman" panose="02020603050405020304" pitchFamily="18" charset="0"/>
                <a:ea typeface="Calibri" panose="020F0502020204030204" pitchFamily="34" charset="0"/>
                <a:cs typeface="Times New Roman" panose="02020603050405020304" pitchFamily="18" charset="0"/>
              </a:rPr>
              <a:t>curing</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or </a:t>
            </a:r>
            <a:r>
              <a:rPr lang="en-US" sz="3800" b="1" dirty="0">
                <a:effectLst/>
                <a:latin typeface="Times New Roman" panose="02020603050405020304" pitchFamily="18" charset="0"/>
                <a:ea typeface="Calibri" panose="020F0502020204030204" pitchFamily="34" charset="0"/>
                <a:cs typeface="Times New Roman" panose="02020603050405020304" pitchFamily="18" charset="0"/>
              </a:rPr>
              <a:t>killing</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a:t>
            </a:r>
          </a:p>
          <a:p>
            <a:pPr marL="742950" marR="0" lvl="1" indent="-285750" algn="l">
              <a:lnSpc>
                <a:spcPct val="107000"/>
              </a:lnSpc>
              <a:spcBef>
                <a:spcPts val="0"/>
              </a:spcBef>
              <a:spcAft>
                <a:spcPts val="0"/>
              </a:spcAft>
              <a:buFont typeface="+mj-lt"/>
              <a:buAutoNum type="arabicPeriod"/>
            </a:pPr>
            <a:endParaRPr lang="en-US" sz="3800" b="1" dirty="0">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a:lnSpc>
                <a:spcPct val="107000"/>
              </a:lnSpc>
              <a:spcBef>
                <a:spcPts val="0"/>
              </a:spcBef>
              <a:spcAft>
                <a:spcPts val="0"/>
              </a:spcAft>
              <a:buNone/>
            </a:pPr>
            <a:r>
              <a:rPr lang="en-US" sz="3800" b="1" dirty="0">
                <a:effectLst/>
                <a:latin typeface="Times New Roman" panose="02020603050405020304" pitchFamily="18" charset="0"/>
                <a:ea typeface="Calibri" panose="020F0502020204030204" pitchFamily="34" charset="0"/>
                <a:cs typeface="Times New Roman" panose="02020603050405020304" pitchFamily="18" charset="0"/>
              </a:rPr>
              <a:t>Additional Questions to Consider (National </a:t>
            </a:r>
            <a:r>
              <a:rPr lang="en-US" sz="3800" b="1" dirty="0" err="1">
                <a:effectLst/>
                <a:latin typeface="Times New Roman" panose="02020603050405020304" pitchFamily="18" charset="0"/>
                <a:ea typeface="Calibri" panose="020F0502020204030204" pitchFamily="34" charset="0"/>
                <a:cs typeface="Times New Roman" panose="02020603050405020304" pitchFamily="18" charset="0"/>
              </a:rPr>
              <a:t>DisabilityTheatre</a:t>
            </a:r>
            <a:r>
              <a:rPr lang="en-US" sz="3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a:lnSpc>
                <a:spcPct val="107000"/>
              </a:lnSpc>
              <a:spcBef>
                <a:spcPts val="0"/>
              </a:spcBef>
              <a:spcAft>
                <a:spcPts val="0"/>
              </a:spcAft>
              <a:buNone/>
            </a:pP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marL="914400" marR="0" lvl="1" indent="-457200" algn="l">
              <a:lnSpc>
                <a:spcPct val="107000"/>
              </a:lnSpc>
              <a:spcBef>
                <a:spcPts val="0"/>
              </a:spcBef>
              <a:spcAft>
                <a:spcPts val="0"/>
              </a:spcAft>
              <a:buAutoNum type="arabicPeriod" startAt="4"/>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Do the disabled characters encounter </a:t>
            </a:r>
            <a:r>
              <a:rPr lang="en-US" sz="3800" b="1" dirty="0">
                <a:effectLst/>
                <a:latin typeface="Times New Roman" panose="02020603050405020304" pitchFamily="18" charset="0"/>
                <a:ea typeface="Calibri" panose="020F0502020204030204" pitchFamily="34" charset="0"/>
                <a:cs typeface="Times New Roman" panose="02020603050405020304" pitchFamily="18" charset="0"/>
              </a:rPr>
              <a:t>conflicts or demonstrate characteristics unrelated to their disability</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a:t>
            </a:r>
          </a:p>
          <a:p>
            <a:pPr marL="914400" marR="0" lvl="1" indent="-457200" algn="l">
              <a:lnSpc>
                <a:spcPct val="107000"/>
              </a:lnSpc>
              <a:spcBef>
                <a:spcPts val="0"/>
              </a:spcBef>
              <a:spcAft>
                <a:spcPts val="0"/>
              </a:spcAft>
              <a:buAutoNum type="arabicPeriod" startAt="4"/>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Do the disabled characters use their status, ability, and disability for </a:t>
            </a:r>
            <a:r>
              <a:rPr lang="en-US" sz="3800" b="1" dirty="0">
                <a:effectLst/>
                <a:latin typeface="Times New Roman" panose="02020603050405020304" pitchFamily="18" charset="0"/>
                <a:ea typeface="Calibri" panose="020F0502020204030204" pitchFamily="34" charset="0"/>
                <a:cs typeface="Times New Roman" panose="02020603050405020304" pitchFamily="18" charset="0"/>
              </a:rPr>
              <a:t>positive and negative ends</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marL="914400" marR="0" lvl="1" indent="-457200" algn="l">
              <a:lnSpc>
                <a:spcPct val="107000"/>
              </a:lnSpc>
              <a:spcBef>
                <a:spcPts val="0"/>
              </a:spcBef>
              <a:spcAft>
                <a:spcPts val="0"/>
              </a:spcAft>
              <a:buAutoNum type="arabicPeriod" startAt="4"/>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Do the disabled characters </a:t>
            </a:r>
            <a:r>
              <a:rPr lang="en-US" sz="3800" b="1" dirty="0">
                <a:effectLst/>
                <a:latin typeface="Times New Roman" panose="02020603050405020304" pitchFamily="18" charset="0"/>
                <a:ea typeface="Calibri" panose="020F0502020204030204" pitchFamily="34" charset="0"/>
                <a:cs typeface="Times New Roman" panose="02020603050405020304" pitchFamily="18" charset="0"/>
              </a:rPr>
              <a:t>both give and receive help </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from the non-disabled characters?</a:t>
            </a:r>
          </a:p>
          <a:p>
            <a:pPr marL="914400" marR="0" lvl="1" indent="-457200" algn="l">
              <a:lnSpc>
                <a:spcPct val="107000"/>
              </a:lnSpc>
              <a:spcBef>
                <a:spcPts val="0"/>
              </a:spcBef>
              <a:spcAft>
                <a:spcPts val="0"/>
              </a:spcAft>
              <a:buAutoNum type="arabicPeriod" startAt="4"/>
            </a:pPr>
            <a:r>
              <a:rPr lang="en-US" sz="3800" b="1" dirty="0">
                <a:effectLst/>
                <a:latin typeface="Times New Roman" panose="02020603050405020304" pitchFamily="18" charset="0"/>
                <a:ea typeface="Calibri" panose="020F0502020204030204" pitchFamily="34" charset="0"/>
                <a:cs typeface="Times New Roman" panose="02020603050405020304" pitchFamily="18" charset="0"/>
              </a:rPr>
              <a:t>How did the disabled community participate </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in the development, creation, and presentation of the play? (“Nothing About Us Without Us”)</a:t>
            </a:r>
          </a:p>
          <a:p>
            <a:pPr marL="914400" marR="0" lvl="1" indent="-457200" algn="l">
              <a:lnSpc>
                <a:spcPct val="107000"/>
              </a:lnSpc>
              <a:spcBef>
                <a:spcPts val="0"/>
              </a:spcBef>
              <a:spcAft>
                <a:spcPts val="0"/>
              </a:spcAft>
              <a:buAutoNum type="arabicPeriod" startAt="4"/>
            </a:pPr>
            <a:endParaRPr lang="en-US" sz="2900" dirty="0">
              <a:latin typeface="Times New Roman" panose="02020603050405020304" pitchFamily="18" charset="0"/>
              <a:ea typeface="Calibri" panose="020F0502020204030204" pitchFamily="34" charset="0"/>
              <a:cs typeface="Times New Roman" panose="02020603050405020304" pitchFamily="18" charset="0"/>
            </a:endParaRPr>
          </a:p>
          <a:p>
            <a:pPr marL="914400" marR="0" lvl="1" indent="-457200" algn="l">
              <a:lnSpc>
                <a:spcPct val="107000"/>
              </a:lnSpc>
              <a:spcBef>
                <a:spcPts val="0"/>
              </a:spcBef>
              <a:spcAft>
                <a:spcPts val="0"/>
              </a:spcAft>
              <a:buAutoNum type="arabicPeriod" startAt="4"/>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a:lnSpc>
                <a:spcPct val="107000"/>
              </a:lnSpc>
              <a:spcBef>
                <a:spcPts val="0"/>
              </a:spcBef>
              <a:spcAft>
                <a:spcPts val="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a:lnSpc>
                <a:spcPct val="107000"/>
              </a:lnSpc>
              <a:spcBef>
                <a:spcPts val="0"/>
              </a:spcBef>
              <a:spcAft>
                <a:spcPts val="0"/>
              </a:spcAft>
              <a:buNone/>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LINK TO NATIONAL DISABILITY THEATRE HANDBOOK (on site thru June 2024)</a:t>
            </a:r>
          </a:p>
          <a:p>
            <a:pPr marL="0" marR="0" indent="0">
              <a:spcBef>
                <a:spcPts val="0"/>
              </a:spcBef>
              <a:spcAft>
                <a:spcPts val="0"/>
              </a:spcAft>
              <a:buNone/>
            </a:pPr>
            <a:r>
              <a:rPr lang="en-US" u="sng" dirty="0">
                <a:solidFill>
                  <a:srgbClr val="0000FF"/>
                </a:solidFill>
                <a:effectLst/>
                <a:latin typeface="Calibri" panose="020F0502020204030204" pitchFamily="34" charset="0"/>
                <a:ea typeface="Calibri" panose="020F0502020204030204" pitchFamily="34" charset="0"/>
                <a:hlinkClick r:id="rId2"/>
              </a:rPr>
              <a:t>https://www.nationaldisabilitytheatre.org/ndt-handbook?fbclid=IwAR1DxdBIP55bohiH26-3v9FoV7YpeEsQAl23YC3fLRFUADTZSpYqqKfEzuo</a:t>
            </a:r>
            <a:endParaRPr lang="en-US"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endParaRPr>
          </a:p>
          <a:p>
            <a:pPr marL="742950" marR="0" lvl="1" indent="-285750" algn="l">
              <a:lnSpc>
                <a:spcPct val="107000"/>
              </a:lnSpc>
              <a:spcBef>
                <a:spcPts val="0"/>
              </a:spcBef>
              <a:spcAft>
                <a:spcPts val="0"/>
              </a:spcAft>
              <a:buFont typeface="+mj-lt"/>
              <a:buAutoNum type="arabicPeriod"/>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l">
              <a:lnSpc>
                <a:spcPct val="107000"/>
              </a:lnSpc>
              <a:spcBef>
                <a:spcPts val="0"/>
              </a:spcBef>
              <a:spcAft>
                <a:spcPts val="0"/>
              </a:spcAft>
              <a:buFont typeface="+mj-lt"/>
              <a:buAutoNum type="arabicPeriod"/>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a:lnSpc>
                <a:spcPct val="107000"/>
              </a:lnSpc>
              <a:spcBef>
                <a:spcPts val="0"/>
              </a:spcBef>
              <a:spcAft>
                <a:spcPts val="0"/>
              </a:spcAft>
              <a:buNone/>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400" dirty="0"/>
          </a:p>
          <a:p>
            <a:pPr marL="0" indent="0">
              <a:buNone/>
            </a:pPr>
            <a:endParaRPr lang="en-US" dirty="0"/>
          </a:p>
        </p:txBody>
      </p:sp>
    </p:spTree>
    <p:extLst>
      <p:ext uri="{BB962C8B-B14F-4D97-AF65-F5344CB8AC3E}">
        <p14:creationId xmlns:p14="http://schemas.microsoft.com/office/powerpoint/2010/main" val="183775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143000"/>
          </a:xfrm>
        </p:spPr>
        <p:txBody>
          <a:bodyPr>
            <a:noAutofit/>
          </a:bodyPr>
          <a:lstStyle/>
          <a:p>
            <a:r>
              <a:rPr lang="en-US" sz="3200" dirty="0"/>
              <a:t>Jeff Jenkins</a:t>
            </a:r>
            <a:br>
              <a:rPr lang="en-US" sz="3200" dirty="0"/>
            </a:br>
            <a:r>
              <a:rPr lang="en-US" sz="3200" b="1" dirty="0"/>
              <a:t>DEVELOPMENT, PRODUCTION OF</a:t>
            </a:r>
            <a:br>
              <a:rPr lang="en-US" sz="3200" b="1" dirty="0"/>
            </a:br>
            <a:r>
              <a:rPr lang="en-US" sz="3200" b="1" i="1" dirty="0"/>
              <a:t>TIMMON &amp; THE MAGIC SHOES </a:t>
            </a:r>
            <a:r>
              <a:rPr lang="en-US" sz="3200" b="1" dirty="0"/>
              <a:t>at UVU</a:t>
            </a:r>
          </a:p>
        </p:txBody>
      </p:sp>
      <p:sp>
        <p:nvSpPr>
          <p:cNvPr id="3" name="Content Placeholder 2"/>
          <p:cNvSpPr>
            <a:spLocks noGrp="1"/>
          </p:cNvSpPr>
          <p:nvPr>
            <p:ph idx="1"/>
          </p:nvPr>
        </p:nvSpPr>
        <p:spPr>
          <a:xfrm>
            <a:off x="457200" y="1935480"/>
            <a:ext cx="3886200" cy="4008120"/>
          </a:xfrm>
        </p:spPr>
        <p:txBody>
          <a:bodyPr>
            <a:normAutofit/>
          </a:bodyPr>
          <a:lstStyle/>
          <a:p>
            <a:r>
              <a:rPr lang="en-US" sz="2400" i="1" kern="1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Synopsis: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4 characters with disabilities, (some visible some invisible disabilities)</a:t>
            </a:r>
          </a:p>
          <a:p>
            <a:endParaRPr lang="en-US" sz="2400" i="1"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TIMMON  giraffe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(physical disability, i.e., a short neck)</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ADEDE  -the grasshopper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(unable to jump)</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KUMME – the wild dog pup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(Visually impaired) </a:t>
            </a:r>
          </a:p>
          <a:p>
            <a:pPr marL="0" marR="0" indent="0">
              <a:spcBef>
                <a:spcPts val="0"/>
              </a:spcBef>
              <a:spcAft>
                <a:spcPts val="0"/>
              </a:spcAft>
              <a:buNone/>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DUME – Wild dog pup </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and packmate to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Kumme</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(Has ADHD)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kern="1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2C4B62D6-CFCA-5246-C54B-EAE2E4C549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86000"/>
            <a:ext cx="4572000" cy="3429000"/>
          </a:xfrm>
          <a:prstGeom prst="rect">
            <a:avLst/>
          </a:prstGeom>
          <a:noFill/>
          <a:ln>
            <a:noFill/>
          </a:ln>
        </p:spPr>
      </p:pic>
    </p:spTree>
    <p:extLst>
      <p:ext uri="{BB962C8B-B14F-4D97-AF65-F5344CB8AC3E}">
        <p14:creationId xmlns:p14="http://schemas.microsoft.com/office/powerpoint/2010/main" val="24917348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1796</TotalTime>
  <Words>2795</Words>
  <Application>Microsoft Office PowerPoint</Application>
  <PresentationFormat>On-screen Show (4:3)</PresentationFormat>
  <Paragraphs>315</Paragraphs>
  <Slides>30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Constantia</vt:lpstr>
      <vt:lpstr>Times New Roman</vt:lpstr>
      <vt:lpstr>Wingdings 2</vt:lpstr>
      <vt:lpstr>Flow</vt:lpstr>
      <vt:lpstr>Illuminating Characters with Disabilities: Good, Better, &amp; Best Practices </vt:lpstr>
      <vt:lpstr>Preliminaries &amp; Introductions</vt:lpstr>
      <vt:lpstr>ALL Audiences need some accommodations</vt:lpstr>
      <vt:lpstr>ALL Actors need some accommodations</vt:lpstr>
      <vt:lpstr>Goal: FULL Inclusion of Characters with Disabilities</vt:lpstr>
      <vt:lpstr>Outline of Session</vt:lpstr>
      <vt:lpstr>The Bechdel Test (1985, 2005) Alison Bechdel assessing female representation in movies</vt:lpstr>
      <vt:lpstr>The Fries Test (2017) Kenny Fries &amp; Sherri Smith assessing representation of disabled characters in plays</vt:lpstr>
      <vt:lpstr>Jeff Jenkins DEVELOPMENT, PRODUCTION OF TIMMON &amp; THE MAGIC SHOES at UVU</vt:lpstr>
      <vt:lpstr>Jeff Jenkins DEVELOPMENT, PRODUCTION OF TIMMON &amp; THE MAGIC SHOES at UVU</vt:lpstr>
      <vt:lpstr>Jeff Jenkins DEVELOPMENT, PRODUCTION OF TIMMON &amp; THE MAGIC SHOES at UVU</vt:lpstr>
      <vt:lpstr>Jeff Jenkins DEVELOPMENT, PRODUCTION OF TIMMON &amp; THE MAGIC SHOES at UVU</vt:lpstr>
      <vt:lpstr>Jeff Jenkins DEVELOPMENT, PRODUCTION OF TIMMON &amp; THE MAGIC SHOES at UVU</vt:lpstr>
      <vt:lpstr>The Fries Test (2017) Kenny Fries &amp; Sherri Smith highlighting (less than ideal) representation of characters with disabilities</vt:lpstr>
      <vt:lpstr>John Newman INCLUSIVE PRODUCTION OF ROMEO &amp; JULIET</vt:lpstr>
      <vt:lpstr>John Newman INCLUSIVE PRODUCTION OF ROMEO &amp; JULIET</vt:lpstr>
      <vt:lpstr>John Newman INCLUSIVE PRODUCTION OF ROMEO &amp; JULIET</vt:lpstr>
      <vt:lpstr>John Newman INCLUSIVE PRODUCTION OF ROMEO &amp; JULIET</vt:lpstr>
      <vt:lpstr>John Newman INCLUSIVE PRODUCTION OF ROMEO &amp; JULIET</vt:lpstr>
      <vt:lpstr>John Newman INCLUSIVE PRODUCTION OF ROMEO &amp; JULIET</vt:lpstr>
      <vt:lpstr>John Newman INCLUSIVE PRODUCTION OF ROMEO &amp; JULIET</vt:lpstr>
      <vt:lpstr>John Newman INCLUSIVE PRODUCTION OF ROMEO &amp; JULIET</vt:lpstr>
      <vt:lpstr>The Fries Test (2017) Kenny Fries &amp; Sherri Smith highlighting (less than ideal) representation of characters with disabilities</vt:lpstr>
      <vt:lpstr>Talleri McRee LA JOLLA PLAYHOUSE PRODUCTION OF EMILY DRIVER’S GREAT RACE THROUGH TIME &amp; SPACE</vt:lpstr>
      <vt:lpstr>PowerPoint Presentation</vt:lpstr>
      <vt:lpstr>PowerPoint Presentation</vt:lpstr>
      <vt:lpstr>PowerPoint Presentation</vt:lpstr>
      <vt:lpstr>The Fries Test (2017) Kenny Fries &amp; Sherri Smith highlighting (less than ideal) representation of characters with disabilities</vt:lpstr>
      <vt:lpstr>Group Brainstorming: Good, Better, Best Presentation of Disabled Characters</vt:lpstr>
      <vt:lpstr>Closure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American Children’s Theatre</dc:title>
  <dc:creator>John Newman</dc:creator>
  <cp:lastModifiedBy>John Newman</cp:lastModifiedBy>
  <cp:revision>70</cp:revision>
  <cp:lastPrinted>2023-07-19T17:01:22Z</cp:lastPrinted>
  <dcterms:created xsi:type="dcterms:W3CDTF">2013-01-13T01:39:04Z</dcterms:created>
  <dcterms:modified xsi:type="dcterms:W3CDTF">2023-07-21T23:46:37Z</dcterms:modified>
</cp:coreProperties>
</file>